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77" r:id="rId2"/>
    <p:sldId id="257" r:id="rId3"/>
    <p:sldId id="267" r:id="rId4"/>
    <p:sldId id="268" r:id="rId6"/>
    <p:sldId id="261" r:id="rId7"/>
    <p:sldId id="262" r:id="rId8"/>
    <p:sldId id="265" r:id="rId9"/>
    <p:sldId id="269" r:id="rId10"/>
    <p:sldId id="263" r:id="rId11"/>
    <p:sldId id="266" r:id="rId12"/>
    <p:sldId id="264" r:id="rId13"/>
    <p:sldId id="294" r:id="rId40"/>
    <p:sldId id="291" r:id="rId37"/>
    <p:sldId id="289" r:id="rId35"/>
    <p:sldId id="288" r:id="rId34"/>
    <p:sldId id="287" r:id="rId33"/>
    <p:sldId id="286" r:id="rId32"/>
    <p:sldId id="285" r:id="rId31"/>
    <p:sldId id="283" r:id="rId29"/>
    <p:sldId id="282" r:id="rId28"/>
    <p:sldId id="281" r:id="rId27"/>
    <p:sldId id="280" r:id="rId26"/>
    <p:sldId id="270" r:id="rId14"/>
    <p:sldId id="271" r:id="rId15"/>
    <p:sldId id="274" r:id="rId16"/>
    <p:sldId id="273" r:id="rId17"/>
    <p:sldId id="272" r:id="rId18"/>
    <p:sldId id="27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375E"/>
    <a:srgbClr val="5B9BD5"/>
    <a:srgbClr val="D0005E"/>
    <a:srgbClr val="BE0260"/>
    <a:srgbClr val="018ACF"/>
    <a:srgbClr val="D68B1C"/>
    <a:srgbClr val="D09622"/>
    <a:srgbClr val="CC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22" autoAdjust="0"/>
    <p:restoredTop sz="86140" autoAdjust="0"/>
  </p:normalViewPr>
  <p:slideViewPr>
    <p:cSldViewPr>
      <p:cViewPr varScale="1">
        <p:scale>
          <a:sx n="112" d="100"/>
          <a:sy n="112" d="100"/>
        </p:scale>
        <p:origin x="558" y="102"/>
      </p:cViewPr>
      <p:guideLst>
        <p:guide orient="horz" pos="2160"/>
        <p:guide pos="384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 Type="http://schemas.openxmlformats.org/officeDocument/2006/relationships/slide" Target="slides/slide1.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 Type="http://schemas.openxmlformats.org/officeDocument/2006/relationships/slide" Target="slides/slide2.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 Type="http://schemas.openxmlformats.org/officeDocument/2006/relationships/slide" Target="slides/slide3.xml"/><Relationship Id="rId40" Type="http://schemas.openxmlformats.org/officeDocument/2006/relationships/slide" Target="slides/slide34.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7BD83A-8FE7-4D4B-8E54-CAD4D884DE0B}" type="datetimeFigureOut">
              <a:rPr lang="en-US" smtClean="0"/>
              <a:t>12/2/2021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64A740-C3C7-4477-A128-A8C69F6D0A1D}" type="slidenum">
              <a:rPr lang="en-US" smtClean="0"/>
              <a:t>‹#›</a:t>
            </a:fld>
            <a:endParaRPr lang="en-US"/>
          </a:p>
        </p:txBody>
      </p:sp>
    </p:spTree>
    <p:extLst>
      <p:ext uri="{BB962C8B-B14F-4D97-AF65-F5344CB8AC3E}">
        <p14:creationId xmlns:p14="http://schemas.microsoft.com/office/powerpoint/2010/main" val="1654237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analysis</a:t>
            </a:r>
            <a:r>
              <a:rPr lang="en-US" baseline="0" dirty="0" smtClean="0"/>
              <a:t> report is automatically generated by Metascape (https://metascape.org).</a:t>
            </a:r>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1</a:t>
            </a:fld>
            <a:endParaRPr lang="en-US"/>
          </a:p>
        </p:txBody>
      </p:sp>
    </p:spTree>
    <p:extLst>
      <p:ext uri="{BB962C8B-B14F-4D97-AF65-F5344CB8AC3E}">
        <p14:creationId xmlns:p14="http://schemas.microsoft.com/office/powerpoint/2010/main" val="34830035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All protein-protein interactions among input genes were extracted from PPI data source and formed a PPI network.</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GO enrichment analysis was applied to the network to extract “biological meanings”.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9664A740-C3C7-4477-A128-A8C69F6D0A1D}" type="slidenum">
              <a:rPr lang="en-US" smtClean="0"/>
              <a:t>10</a:t>
            </a:fld>
            <a:endParaRPr lang="en-US"/>
          </a:p>
        </p:txBody>
      </p:sp>
    </p:spTree>
    <p:extLst>
      <p:ext uri="{BB962C8B-B14F-4D97-AF65-F5344CB8AC3E}">
        <p14:creationId xmlns:p14="http://schemas.microsoft.com/office/powerpoint/2010/main" val="17748331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MCODE algorithm was then applied to this network to identify neighborhoods where proteins are densely connected.  Each MCODE network is assigned a unique color.</a:t>
            </a:r>
          </a:p>
        </p:txBody>
      </p:sp>
      <p:sp>
        <p:nvSpPr>
          <p:cNvPr id="4" name="Slide Number Placeholder 3"/>
          <p:cNvSpPr>
            <a:spLocks noGrp="1"/>
          </p:cNvSpPr>
          <p:nvPr>
            <p:ph type="sldNum" sz="quarter" idx="10"/>
          </p:nvPr>
        </p:nvSpPr>
        <p:spPr/>
        <p:txBody>
          <a:bodyPr/>
          <a:lstStyle/>
          <a:p>
            <a:fld id="{9664A740-C3C7-4477-A128-A8C69F6D0A1D}" type="slidenum">
              <a:rPr lang="en-US" smtClean="0"/>
              <a:t>11</a:t>
            </a:fld>
            <a:endParaRPr lang="en-US"/>
          </a:p>
        </p:txBody>
      </p:sp>
    </p:spTree>
    <p:extLst>
      <p:ext uri="{BB962C8B-B14F-4D97-AF65-F5344CB8AC3E}">
        <p14:creationId xmlns:p14="http://schemas.microsoft.com/office/powerpoint/2010/main" val="3698953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GO enrichment analysis was applied to each MCODE network to extract “biological meanings” from the network component, where top three best p-value terms were retained.</a:t>
            </a:r>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12</a:t>
            </a:fld>
            <a:endParaRPr lang="en-US"/>
          </a:p>
        </p:txBody>
      </p:sp>
    </p:spTree>
    <p:extLst>
      <p:ext uri="{BB962C8B-B14F-4D97-AF65-F5344CB8AC3E}">
        <p14:creationId xmlns:p14="http://schemas.microsoft.com/office/powerpoint/2010/main" val="29484373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All input gene lists were also merged into one list and resulted in a PPI network.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Network nodes are displayed as pies.   Color code for pie sector represents a gene list and is consistent with the colors used for table rows in slide #2.</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9664A740-C3C7-4477-A128-A8C69F6D0A1D}" type="slidenum">
              <a:rPr lang="en-US" smtClean="0"/>
              <a:t>13</a:t>
            </a:fld>
            <a:endParaRPr lang="en-US"/>
          </a:p>
        </p:txBody>
      </p:sp>
    </p:spTree>
    <p:extLst>
      <p:ext uri="{BB962C8B-B14F-4D97-AF65-F5344CB8AC3E}">
        <p14:creationId xmlns:p14="http://schemas.microsoft.com/office/powerpoint/2010/main" val="5563768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All input gene lists were also merged. Each MCODE network is assigned a unique color.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9664A740-C3C7-4477-A128-A8C69F6D0A1D}" type="slidenum">
              <a:rPr lang="en-US" smtClean="0"/>
              <a:t>14</a:t>
            </a:fld>
            <a:endParaRPr lang="en-US"/>
          </a:p>
        </p:txBody>
      </p:sp>
    </p:spTree>
    <p:extLst>
      <p:ext uri="{BB962C8B-B14F-4D97-AF65-F5344CB8AC3E}">
        <p14:creationId xmlns:p14="http://schemas.microsoft.com/office/powerpoint/2010/main" val="12787868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MCODE components  were identified from the merged network. Each MCODE network is assigned a unique color.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9664A740-C3C7-4477-A128-A8C69F6D0A1D}" type="slidenum">
              <a:rPr lang="en-US" smtClean="0"/>
              <a:t>15</a:t>
            </a:fld>
            <a:endParaRPr lang="en-US"/>
          </a:p>
        </p:txBody>
      </p:sp>
    </p:spTree>
    <p:extLst>
      <p:ext uri="{BB962C8B-B14F-4D97-AF65-F5344CB8AC3E}">
        <p14:creationId xmlns:p14="http://schemas.microsoft.com/office/powerpoint/2010/main" val="21772089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MCODE algorithm was then applied to this network to identify neighborhoods where proteins are densely connected.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Network nodes are displayed as pies.   Color code for pie sector represents a gene list and is consistent with the colors used for table rows in slide #2.</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9664A740-C3C7-4477-A128-A8C69F6D0A1D}" type="slidenum">
              <a:rPr lang="en-US" smtClean="0"/>
              <a:t>16</a:t>
            </a:fld>
            <a:endParaRPr lang="en-US"/>
          </a:p>
        </p:txBody>
      </p:sp>
    </p:spTree>
    <p:extLst>
      <p:ext uri="{BB962C8B-B14F-4D97-AF65-F5344CB8AC3E}">
        <p14:creationId xmlns:p14="http://schemas.microsoft.com/office/powerpoint/2010/main" val="34661620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GO enrichment analysis was applied to the original PPI network and its MCODE network components to extract their “biological meanings”, where top three best p-value terms were retained.</a:t>
            </a:r>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17</a:t>
            </a:fld>
            <a:endParaRPr lang="en-US"/>
          </a:p>
        </p:txBody>
      </p:sp>
    </p:spTree>
    <p:extLst>
      <p:ext uri="{BB962C8B-B14F-4D97-AF65-F5344CB8AC3E}">
        <p14:creationId xmlns:p14="http://schemas.microsoft.com/office/powerpoint/2010/main" val="33384152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In the precision-recall plot, the precision is defined as TP/(TP+FP),</a:t>
            </a:r>
            <a:r>
              <a:rPr lang="en-US" baseline="0" dirty="0" smtClean="0"/>
              <a:t> </a:t>
            </a:r>
            <a:r>
              <a:rPr lang="en-US" dirty="0" smtClean="0"/>
              <a:t>and recall (a.k.a. TPR)</a:t>
            </a:r>
            <a:r>
              <a:rPr lang="en-US" baseline="0" dirty="0" smtClean="0"/>
              <a:t> </a:t>
            </a:r>
            <a:r>
              <a:rPr lang="en-US" dirty="0" smtClean="0"/>
              <a:t>is defined as TP/(TP+FN).  If the evidence matrix is effective, we expect precision decreases as recall increases, which implies the hits ranked to the top are more likely true positives (higher precision).  AUC (area under curve) in the plot represents the average precision value.  The precision value expected for a random hit prioritization algorithm can be read from the last data point of the step curve, where all genes were classified as hits (recall = 1).</a:t>
            </a:r>
          </a:p>
          <a:p>
            <a:endParaRPr lang="en-US" dirty="0" smtClean="0"/>
          </a:p>
          <a:p>
            <a:r>
              <a:rPr lang="en-US" dirty="0" smtClean="0"/>
              <a:t>The second plot shows how the number of true positives increase as we include more genes.  A good result would show the TPR curve to be significantly above the diagonal line, where the diagonal line represents the result achieved by random hit prioritization.</a:t>
            </a:r>
          </a:p>
          <a:p>
            <a:endParaRPr lang="en-US" dirty="0" smtClean="0"/>
          </a:p>
          <a:p>
            <a:r>
              <a:rPr lang="en-US" dirty="0" smtClean="0"/>
              <a:t>The third plot is a bar graph showing the relative weights assigned to each evidence line (up to top ten lines).  If an evidence line contributes negatively, it will be colored in orange, otherwise, in blue.</a:t>
            </a:r>
          </a:p>
          <a:p>
            <a:endParaRPr lang="en-US" dirty="0" smtClean="0"/>
          </a:p>
          <a:p>
            <a:r>
              <a:rPr lang="en-US" dirty="0" smtClean="0"/>
              <a:t>The last plot shows the predicted probability of benchmark genes, a good result would place many benchmark genes (shown as orange "+") towards the upper portion of the curve (with probability above 50%).  If benchmark genes are centered around 50%, it implies true hit status cannot be effectively predicted from the underlying evidence line (we will see a low prediction accuracy).</a:t>
            </a:r>
          </a:p>
          <a:p>
            <a:endParaRPr lang="en-US" dirty="0" smtClean="0"/>
          </a:p>
          <a:p>
            <a:r>
              <a:rPr lang="en-US" dirty="0" smtClean="0"/>
              <a:t>If these plots strongly support the effective of evidence lines in retrospectively recapturing benchmark genes, the predicted evidence score and probability can then be used to prioritize gene candidates.</a:t>
            </a:r>
          </a:p>
          <a:p>
            <a:endParaRPr lang="en-US" dirty="0" smtClean="0"/>
          </a:p>
          <a:p>
            <a:r>
              <a:rPr lang="en-US" dirty="0" smtClean="0"/>
              <a:t>Please see https://en.wikipedia.org/wiki/Sensitivity_and_specificity for a summary of terminologies such as TP, FP, TN, FN, TPR, Precision,</a:t>
            </a:r>
            <a:r>
              <a:rPr lang="en-US" baseline="0" dirty="0" smtClean="0"/>
              <a:t> Recall, etc.</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18</a:t>
            </a:fld>
            <a:endParaRPr lang="en-US"/>
          </a:p>
        </p:txBody>
      </p:sp>
    </p:spTree>
    <p:extLst>
      <p:ext uri="{BB962C8B-B14F-4D97-AF65-F5344CB8AC3E}">
        <p14:creationId xmlns:p14="http://schemas.microsoft.com/office/powerpoint/2010/main" val="33833004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Thank you for using Metascape,</a:t>
            </a:r>
            <a:r>
              <a:rPr lang="en-US" baseline="0" dirty="0" smtClean="0"/>
              <a:t> you are welcome to past question to our public forum: https://metascape.freeforums.net, or email us with your private questions at “</a:t>
            </a:r>
            <a:r>
              <a:rPr lang="en-US" sz="1200" b="0" i="0" kern="1200" dirty="0" err="1" smtClean="0">
                <a:solidFill>
                  <a:schemeClr val="tx1"/>
                </a:solidFill>
                <a:effectLst/>
                <a:latin typeface="+mn-lt"/>
                <a:ea typeface="+mn-ea"/>
                <a:cs typeface="+mn-cs"/>
              </a:rPr>
              <a:t>metascape.team</a:t>
            </a:r>
            <a:r>
              <a:rPr lang="en-US" sz="1200" b="0" i="0" kern="1200" dirty="0" smtClean="0">
                <a:solidFill>
                  <a:schemeClr val="tx1"/>
                </a:solidFill>
                <a:effectLst/>
                <a:latin typeface="+mn-lt"/>
                <a:ea typeface="+mn-ea"/>
                <a:cs typeface="+mn-cs"/>
              </a:rPr>
              <a:t> at gmail.com”.</a:t>
            </a:r>
            <a:endParaRPr lang="en-US" dirty="0" smtClean="0"/>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19</a:t>
            </a:fld>
            <a:endParaRPr lang="en-US"/>
          </a:p>
        </p:txBody>
      </p:sp>
    </p:spTree>
    <p:extLst>
      <p:ext uri="{BB962C8B-B14F-4D97-AF65-F5344CB8AC3E}">
        <p14:creationId xmlns:p14="http://schemas.microsoft.com/office/powerpoint/2010/main" val="3436165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Metascape first</a:t>
            </a:r>
            <a:r>
              <a:rPr lang="en-US" baseline="0" dirty="0" smtClean="0"/>
              <a:t> </a:t>
            </a:r>
            <a:r>
              <a:rPr lang="en-US" dirty="0" smtClean="0"/>
              <a:t>automatically </a:t>
            </a:r>
            <a:r>
              <a:rPr lang="en-US" baseline="0" dirty="0" smtClean="0"/>
              <a:t>converts you input identifiers (</a:t>
            </a:r>
            <a:r>
              <a:rPr lang="en-US" baseline="0" dirty="0" err="1" smtClean="0"/>
              <a:t>Entrez</a:t>
            </a:r>
            <a:r>
              <a:rPr lang="en-US" baseline="0" dirty="0" smtClean="0"/>
              <a:t> Gene ID, </a:t>
            </a:r>
            <a:r>
              <a:rPr lang="en-US" baseline="0" dirty="0" err="1" smtClean="0"/>
              <a:t>RefSeq</a:t>
            </a:r>
            <a:r>
              <a:rPr lang="en-US" baseline="0" dirty="0" smtClean="0"/>
              <a:t>, </a:t>
            </a:r>
            <a:r>
              <a:rPr lang="en-US" baseline="0" dirty="0" err="1" smtClean="0"/>
              <a:t>Ensembl</a:t>
            </a:r>
            <a:r>
              <a:rPr lang="en-US" baseline="0" dirty="0" smtClean="0"/>
              <a:t> ID, </a:t>
            </a:r>
            <a:r>
              <a:rPr lang="en-US" baseline="0" dirty="0" err="1" smtClean="0"/>
              <a:t>UnProt</a:t>
            </a:r>
            <a:r>
              <a:rPr lang="en-US" baseline="0" dirty="0" smtClean="0"/>
              <a:t> ID or Symbol) into Human </a:t>
            </a:r>
            <a:r>
              <a:rPr lang="en-US" baseline="0" dirty="0" err="1" smtClean="0"/>
              <a:t>Entrez</a:t>
            </a:r>
            <a:r>
              <a:rPr lang="en-US" baseline="0" dirty="0" smtClean="0"/>
              <a:t> Gene ID.  For example, input identifiers can be from human, mouse or rat </a:t>
            </a:r>
            <a:r>
              <a:rPr lang="en-US" baseline="0" dirty="0" err="1" smtClean="0"/>
              <a:t>orthologs</a:t>
            </a:r>
            <a:r>
              <a:rPr lang="en-US" baseline="0" dirty="0" smtClean="0"/>
              <a:t>, which can be mapped into human (or “analysis as” species) based on both </a:t>
            </a:r>
            <a:r>
              <a:rPr lang="en-US" baseline="0" dirty="0" err="1" smtClean="0"/>
              <a:t>EggN</a:t>
            </a:r>
            <a:r>
              <a:rPr lang="en-US" altLang="zh-CN" baseline="0" dirty="0" err="1" smtClean="0"/>
              <a:t>OG</a:t>
            </a:r>
            <a:r>
              <a:rPr lang="en-US" baseline="0" dirty="0" smtClean="0"/>
              <a:t> and </a:t>
            </a:r>
            <a:r>
              <a:rPr lang="en-US" baseline="0" dirty="0" err="1" smtClean="0"/>
              <a:t>Homologene</a:t>
            </a:r>
            <a:r>
              <a:rPr lang="en-US" baseline="0" dirty="0" smtClean="0"/>
              <a:t> database</a:t>
            </a:r>
            <a:r>
              <a:rPr lang="en-US" altLang="zh-CN" baseline="0" dirty="0" smtClean="0"/>
              <a:t>s</a:t>
            </a:r>
            <a:r>
              <a:rPr lang="en-US" baseline="0" dirty="0" smtClean="0"/>
              <a:t>.</a:t>
            </a:r>
            <a:endParaRPr lang="en-US" dirty="0" smtClean="0"/>
          </a:p>
          <a:p>
            <a:endParaRPr lang="en-US" baseline="0" dirty="0" smtClean="0"/>
          </a:p>
          <a:p>
            <a:r>
              <a:rPr lang="en-US" baseline="0" dirty="0" smtClean="0"/>
              <a:t>The background of each row is the color code used in the various plots within this report, where each color is consistently used to code a corresponding gene list.</a:t>
            </a:r>
            <a:endParaRPr lang="en-US" dirty="0" smtClean="0"/>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2</a:t>
            </a:fld>
            <a:endParaRPr lang="en-US"/>
          </a:p>
        </p:txBody>
      </p:sp>
    </p:spTree>
    <p:extLst>
      <p:ext uri="{BB962C8B-B14F-4D97-AF65-F5344CB8AC3E}">
        <p14:creationId xmlns:p14="http://schemas.microsoft.com/office/powerpoint/2010/main" val="147528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The </a:t>
            </a:r>
            <a:r>
              <a:rPr lang="en-US" dirty="0" err="1" smtClean="0"/>
              <a:t>Circos</a:t>
            </a:r>
            <a:r>
              <a:rPr lang="en-US" baseline="0" dirty="0" smtClean="0"/>
              <a:t> plot shows how genes from the input gene lists overlap.</a:t>
            </a:r>
          </a:p>
          <a:p>
            <a:endParaRPr lang="en-US" baseline="0" dirty="0" smtClean="0"/>
          </a:p>
          <a:p>
            <a:r>
              <a:rPr lang="en-US" baseline="0" dirty="0" smtClean="0"/>
              <a:t>On the outside, each arc represents the identity of each gene list, using the same color code as the color used for table rows in slide #2.</a:t>
            </a:r>
          </a:p>
          <a:p>
            <a:endParaRPr lang="en-US" baseline="0" dirty="0" smtClean="0"/>
          </a:p>
          <a:p>
            <a:r>
              <a:rPr lang="en-US" baseline="0" dirty="0" smtClean="0"/>
              <a:t>On the inside, each arc represents a gene list, where each gene member of that list is assigned a spot on the arc.  Dark orange color represents the genes that are shared by multiple lists and light orange color represents genes that are unique to that gene list.</a:t>
            </a:r>
          </a:p>
          <a:p>
            <a:endParaRPr lang="en-US" baseline="0" dirty="0" smtClean="0"/>
          </a:p>
          <a:p>
            <a:r>
              <a:rPr lang="en-US" baseline="0" dirty="0" smtClean="0"/>
              <a:t>Purple lines link the same gene that are shared by multiple gene lists (notice a gene that appears in two gene lists will be mapped once onto each gene list, therefore, the two positions are purple linked).</a:t>
            </a:r>
          </a:p>
          <a:p>
            <a:endParaRPr lang="en-US" baseline="0" dirty="0" smtClean="0"/>
          </a:p>
          <a:p>
            <a:r>
              <a:rPr lang="en-US" baseline="0" dirty="0" smtClean="0"/>
              <a:t>The greater the number of purple links and the longer the dark orange arcs implies greater overlap among the input gene lists.</a:t>
            </a:r>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3</a:t>
            </a:fld>
            <a:endParaRPr lang="en-US"/>
          </a:p>
        </p:txBody>
      </p:sp>
    </p:spTree>
    <p:extLst>
      <p:ext uri="{BB962C8B-B14F-4D97-AF65-F5344CB8AC3E}">
        <p14:creationId xmlns:p14="http://schemas.microsoft.com/office/powerpoint/2010/main" val="38010905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The grey</a:t>
            </a:r>
            <a:r>
              <a:rPr lang="en-US" baseline="0" dirty="0" smtClean="0"/>
              <a:t> pie shows the portion (% and #) of genes (dark grey) in the genome that are members of selected ontology terms.</a:t>
            </a:r>
          </a:p>
          <a:p>
            <a:r>
              <a:rPr lang="en-US" baseline="0" dirty="0" smtClean="0"/>
              <a:t>The red pie shows the portion (% and #) of genes (dark red) in the gene list that are members of the selected ontology terms.</a:t>
            </a:r>
          </a:p>
          <a:p>
            <a:r>
              <a:rPr lang="en-US" baseline="0" dirty="0" smtClean="0"/>
              <a:t>P-value indicates whether the membership is statistically enriched in the input gene list, calculated based on accumulative hypergeometric distribution.</a:t>
            </a:r>
          </a:p>
          <a:p>
            <a:r>
              <a:rPr lang="en-US" baseline="0" dirty="0" smtClean="0"/>
              <a:t>By popular convention, p value &lt; 0.05 are considered as statistically significant.</a:t>
            </a:r>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4</a:t>
            </a:fld>
            <a:endParaRPr lang="en-US"/>
          </a:p>
        </p:txBody>
      </p:sp>
    </p:spTree>
    <p:extLst>
      <p:ext uri="{BB962C8B-B14F-4D97-AF65-F5344CB8AC3E}">
        <p14:creationId xmlns:p14="http://schemas.microsoft.com/office/powerpoint/2010/main" val="38431516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The </a:t>
            </a:r>
            <a:r>
              <a:rPr lang="en-US" dirty="0" err="1" smtClean="0"/>
              <a:t>Circos</a:t>
            </a:r>
            <a:r>
              <a:rPr lang="en-US" baseline="0" dirty="0" smtClean="0"/>
              <a:t> plot shows how genes from the input gene lists overlap.</a:t>
            </a:r>
          </a:p>
          <a:p>
            <a:endParaRPr lang="en-US" baseline="0" dirty="0" smtClean="0"/>
          </a:p>
          <a:p>
            <a:r>
              <a:rPr lang="en-US" baseline="0" dirty="0" smtClean="0"/>
              <a:t>On the outside, each arc represents the identity of each gene list, using the same color code as the color used for table rows in slide #2.</a:t>
            </a:r>
          </a:p>
          <a:p>
            <a:endParaRPr lang="en-US" baseline="0" dirty="0" smtClean="0"/>
          </a:p>
          <a:p>
            <a:r>
              <a:rPr lang="en-US" baseline="0" dirty="0" smtClean="0"/>
              <a:t>On the inside, each arc represents a gene list, where each gene member of that list is assigned a spot on the arc.  Dark orange color represents the genes that are shared by multiple lists and light orange color represents genes that are unique to that gene list.</a:t>
            </a:r>
          </a:p>
          <a:p>
            <a:endParaRPr lang="en-US" baseline="0" dirty="0" smtClean="0"/>
          </a:p>
          <a:p>
            <a:r>
              <a:rPr lang="en-US" baseline="0" dirty="0" smtClean="0"/>
              <a:t>Purple lines link the same gene that are shared by multiple gene lists (notice a gene that appears in two gene lists will be mapped once onto each gene list, therefore, the two positions are purple linked).  Blue lines link the genes, although different, fall under the same ontology term (the term has to statistically significantly enriched and with size no larger than 100).</a:t>
            </a:r>
          </a:p>
          <a:p>
            <a:endParaRPr lang="en-US" baseline="0" dirty="0" smtClean="0"/>
          </a:p>
          <a:p>
            <a:r>
              <a:rPr lang="en-US" baseline="0" dirty="0" smtClean="0"/>
              <a:t>The greater the number of purple links and the longer the dark orange arcs implies greater overlap among the input gene lists.  Blue links indicate the amount of functional overlap among the input gene lists.  It is common in meta-analysis that we observe little directly overlap among studies, due to the variations in the biological assays used.  However, we tend to see a lot more functional overlap, as these studies probably pick up different subset of gene members of the same biological processes.</a:t>
            </a:r>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5</a:t>
            </a:fld>
            <a:endParaRPr lang="en-US"/>
          </a:p>
        </p:txBody>
      </p:sp>
    </p:spTree>
    <p:extLst>
      <p:ext uri="{BB962C8B-B14F-4D97-AF65-F5344CB8AC3E}">
        <p14:creationId xmlns:p14="http://schemas.microsoft.com/office/powerpoint/2010/main" val="3750659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We first</a:t>
            </a:r>
            <a:r>
              <a:rPr lang="en-US" baseline="0" dirty="0" smtClean="0"/>
              <a:t> identified all statistically enriched terms (can be GO/KEGG terms, canonical pathways, hall mark gene sets, etc., based on the default choices under Express Analysis or your choice during Custom Analysis), accumulative hypergeometric p-values and enrichment factors were calculated and used for filtering.  Remaining significant terms were then hierarchically clustered into a tree based on Kappa-statistical similarities among their gene memberships (similar to what is used in NCI DAVID site).  Then 0.3 kappa score was applied as the threshold to cast the tree into term clusters.  The terms within each cluster are exported in the Excel spreadsheet named “Enrichment Analysis”.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We selected the term with the best p-value within each cluster as its representative term and display them in a </a:t>
            </a:r>
            <a:r>
              <a:rPr lang="en-US" baseline="0" dirty="0" err="1" smtClean="0"/>
              <a:t>dendrogram</a:t>
            </a:r>
            <a:r>
              <a:rPr lang="en-US" baseline="0" dirty="0" smtClean="0"/>
              <a:t>. The </a:t>
            </a:r>
            <a:r>
              <a:rPr lang="en-US" baseline="0" dirty="0" err="1" smtClean="0"/>
              <a:t>heatmap</a:t>
            </a:r>
            <a:r>
              <a:rPr lang="en-US" baseline="0" dirty="0" smtClean="0"/>
              <a:t> cells are colored by their p-values, white cells indicate the lack of enrichment for that term in the corresponding gene list.  We also export files behind this </a:t>
            </a:r>
            <a:r>
              <a:rPr lang="en-US" baseline="0" dirty="0" err="1" smtClean="0"/>
              <a:t>heatmap</a:t>
            </a:r>
            <a:r>
              <a:rPr lang="en-US" baseline="0" dirty="0" smtClean="0"/>
              <a:t> (.</a:t>
            </a:r>
            <a:r>
              <a:rPr lang="en-US" baseline="0" dirty="0" err="1" smtClean="0"/>
              <a:t>cdt</a:t>
            </a:r>
            <a:r>
              <a:rPr lang="en-US" baseline="0" dirty="0" smtClean="0"/>
              <a:t>, .</a:t>
            </a:r>
            <a:r>
              <a:rPr lang="en-US" baseline="0" dirty="0" err="1" smtClean="0"/>
              <a:t>gtr</a:t>
            </a:r>
            <a:r>
              <a:rPr lang="en-US" baseline="0" dirty="0" smtClean="0"/>
              <a:t>, .</a:t>
            </a:r>
            <a:r>
              <a:rPr lang="en-US" baseline="0" dirty="0" err="1" smtClean="0"/>
              <a:t>atr</a:t>
            </a:r>
            <a:r>
              <a:rPr lang="en-US" baseline="0" dirty="0" smtClean="0"/>
              <a:t>, and .</a:t>
            </a:r>
            <a:r>
              <a:rPr lang="en-US" baseline="0" dirty="0" err="1" smtClean="0"/>
              <a:t>jtv</a:t>
            </a:r>
            <a:r>
              <a:rPr lang="en-US" baseline="0" dirty="0" smtClean="0"/>
              <a:t> files), so that one can visualize it interactively using </a:t>
            </a:r>
            <a:r>
              <a:rPr lang="en-US" baseline="0" dirty="0" err="1" smtClean="0"/>
              <a:t>JTreeView</a:t>
            </a:r>
            <a:r>
              <a:rPr lang="en-US" baseline="0" dirty="0" smtClean="0"/>
              <a:t> program (http://sourceforge.net/projects/jtreeview/).  The PDF version of the graph can be found in the zip package.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If you want to view the complete list of enriched terms, please download the .zip file and check </a:t>
            </a:r>
            <a:r>
              <a:rPr lang="en-US" baseline="0" dirty="0" err="1" smtClean="0"/>
              <a:t>Enrichment_GO</a:t>
            </a:r>
            <a:r>
              <a:rPr lang="en-US" baseline="0" dirty="0" smtClean="0"/>
              <a:t>/GO_AllLists.csv.</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Note: gene lists containing more than 3000 genes are not analyzed.  Please use a more stringent hit calling criterion, as you most likely have retained too many genes.</a:t>
            </a:r>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6</a:t>
            </a:fld>
            <a:endParaRPr lang="en-US"/>
          </a:p>
        </p:txBody>
      </p:sp>
    </p:spTree>
    <p:extLst>
      <p:ext uri="{BB962C8B-B14F-4D97-AF65-F5344CB8AC3E}">
        <p14:creationId xmlns:p14="http://schemas.microsoft.com/office/powerpoint/2010/main" val="7911057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selected a subset of representative terms from the full cluster and converted them into a network layout.  More specifically, each term is represented by a circle node, where its size is proportional to the number of input genes fall under that term, and its color represent its cluster identity (i.e., nodes of the same color belong to the same cluster).  Terms with a similarity score &gt; 0.3 are linked by an edge (the thickness of the edge represents the similarity score).  The network is visualized with </a:t>
            </a:r>
            <a:r>
              <a:rPr lang="en-US" baseline="0" dirty="0" err="1" smtClean="0"/>
              <a:t>Cytoscape</a:t>
            </a:r>
            <a:r>
              <a:rPr lang="en-US" baseline="0" dirty="0" smtClean="0"/>
              <a:t> with “force-directed” layout and with edge bundled for clarity.  One term from each cluster is selected to have its term description shown as label.</a:t>
            </a:r>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7</a:t>
            </a:fld>
            <a:endParaRPr lang="en-US"/>
          </a:p>
        </p:txBody>
      </p:sp>
    </p:spTree>
    <p:extLst>
      <p:ext uri="{BB962C8B-B14F-4D97-AF65-F5344CB8AC3E}">
        <p14:creationId xmlns:p14="http://schemas.microsoft.com/office/powerpoint/2010/main" val="22901981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same enrichment network has its nodes colored by p-value, as shown in the legend.  The dark the color, the more statistically significant the node is (see legend for p-value ranges).</a:t>
            </a:r>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8</a:t>
            </a:fld>
            <a:endParaRPr lang="en-US"/>
          </a:p>
        </p:txBody>
      </p:sp>
    </p:spTree>
    <p:extLst>
      <p:ext uri="{BB962C8B-B14F-4D97-AF65-F5344CB8AC3E}">
        <p14:creationId xmlns:p14="http://schemas.microsoft.com/office/powerpoint/2010/main" val="1992048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same enrichment network has its nodes displayed as pies.  Each pie sector is proportional to the number of hits originated from a gene list.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Color code for pie sector represents a gene list and is consistent with the colors used for table rows in slide #2.</a:t>
            </a:r>
          </a:p>
          <a:p>
            <a:endParaRPr lang="en-US" dirty="0"/>
          </a:p>
        </p:txBody>
      </p:sp>
      <p:sp>
        <p:nvSpPr>
          <p:cNvPr id="4" name="Slide Number Placeholder 3"/>
          <p:cNvSpPr>
            <a:spLocks noGrp="1"/>
          </p:cNvSpPr>
          <p:nvPr>
            <p:ph type="sldNum" sz="quarter" idx="10"/>
          </p:nvPr>
        </p:nvSpPr>
        <p:spPr/>
        <p:txBody>
          <a:bodyPr/>
          <a:lstStyle/>
          <a:p>
            <a:fld id="{9664A740-C3C7-4477-A128-A8C69F6D0A1D}" type="slidenum">
              <a:rPr lang="en-US" smtClean="0"/>
              <a:t>9</a:t>
            </a:fld>
            <a:endParaRPr lang="en-US"/>
          </a:p>
        </p:txBody>
      </p:sp>
    </p:spTree>
    <p:extLst>
      <p:ext uri="{BB962C8B-B14F-4D97-AF65-F5344CB8AC3E}">
        <p14:creationId xmlns:p14="http://schemas.microsoft.com/office/powerpoint/2010/main" val="8393612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620" y="374900"/>
            <a:ext cx="10972800" cy="458115"/>
          </a:xfrm>
        </p:spPr>
        <p:txBody>
          <a:bodyPr>
            <a:normAutofit/>
          </a:bodyPr>
          <a:lstStyle>
            <a:lvl1pPr algn="l">
              <a:defRPr sz="3600" b="1">
                <a:ln w="3175">
                  <a:solidFill>
                    <a:schemeClr val="accent1">
                      <a:lumMod val="20000"/>
                      <a:lumOff val="80000"/>
                    </a:schemeClr>
                  </a:solidFill>
                </a:ln>
                <a:solidFill>
                  <a:schemeClr val="bg1"/>
                </a:solidFill>
                <a:effectLst>
                  <a:glow rad="101600">
                    <a:schemeClr val="tx2">
                      <a:alpha val="60000"/>
                    </a:schemeClr>
                  </a:glow>
                </a:effectLst>
                <a:latin typeface="Arial" panose="020B0604020202020204" pitchFamily="34" charset="0"/>
                <a:cs typeface="Arial" panose="020B0604020202020204"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a:xfrm>
            <a:off x="598620" y="1596540"/>
            <a:ext cx="10972800" cy="3918803"/>
          </a:xfrm>
        </p:spPr>
        <p:txBody>
          <a:bodyPr/>
          <a:lstStyle>
            <a:lvl1pPr>
              <a:defRPr sz="2800">
                <a:solidFill>
                  <a:schemeClr val="tx2">
                    <a:lumMod val="50000"/>
                  </a:schemeClr>
                </a:solidFill>
              </a:defRPr>
            </a:lvl1pPr>
            <a:lvl2pPr>
              <a:defRPr>
                <a:solidFill>
                  <a:schemeClr val="tx2">
                    <a:lumMod val="50000"/>
                  </a:schemeClr>
                </a:solidFill>
              </a:defRPr>
            </a:lvl2pPr>
            <a:lvl3pPr>
              <a:defRPr>
                <a:solidFill>
                  <a:schemeClr val="tx2">
                    <a:lumMod val="50000"/>
                  </a:schemeClr>
                </a:solidFill>
              </a:defRPr>
            </a:lvl3pPr>
            <a:lvl4pPr>
              <a:defRPr>
                <a:solidFill>
                  <a:schemeClr val="tx2">
                    <a:lumMod val="50000"/>
                  </a:schemeClr>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12/2/2021</a:t>
            </a:fld>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
        <p:nvSpPr>
          <p:cNvPr id="7" name="Footer Placeholder 4"/>
          <p:cNvSpPr txBox="1">
            <a:spLocks/>
          </p:cNvSpPr>
          <p:nvPr userDrawn="1"/>
        </p:nvSpPr>
        <p:spPr>
          <a:xfrm>
            <a:off x="4165600" y="6356351"/>
            <a:ext cx="3860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200" dirty="0"/>
          </a:p>
        </p:txBody>
      </p:sp>
    </p:spTree>
    <p:extLst>
      <p:ext uri="{BB962C8B-B14F-4D97-AF65-F5344CB8AC3E}">
        <p14:creationId xmlns:p14="http://schemas.microsoft.com/office/powerpoint/2010/main" val="166447136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12/2/2021</a:t>
            </a:fld>
            <a:endParaRPr lang="en-US"/>
          </a:p>
        </p:txBody>
      </p:sp>
      <p:sp>
        <p:nvSpPr>
          <p:cNvPr id="6" name="TextBox 5"/>
          <p:cNvSpPr txBox="1"/>
          <p:nvPr userDrawn="1"/>
        </p:nvSpPr>
        <p:spPr>
          <a:xfrm>
            <a:off x="10355029" y="6338953"/>
            <a:ext cx="1268296" cy="461665"/>
          </a:xfrm>
          <a:prstGeom prst="rect">
            <a:avLst/>
          </a:prstGeom>
          <a:noFill/>
        </p:spPr>
        <p:txBody>
          <a:bodyPr wrap="none" rtlCol="0">
            <a:spAutoFit/>
          </a:bodyPr>
          <a:lstStyle/>
          <a:p>
            <a:pPr algn="r"/>
            <a:r>
              <a:rPr lang="en-US" sz="1200" b="0" dirty="0" smtClean="0">
                <a:solidFill>
                  <a:schemeClr val="bg1">
                    <a:lumMod val="50000"/>
                  </a:schemeClr>
                </a:solidFill>
                <a:latin typeface="Arial" panose="020B0604020202020204" pitchFamily="34" charset="0"/>
                <a:cs typeface="Arial" panose="020B0604020202020204" pitchFamily="34" charset="0"/>
              </a:rPr>
              <a:t>prepared by</a:t>
            </a:r>
          </a:p>
          <a:p>
            <a:pPr algn="r"/>
            <a:r>
              <a:rPr lang="en-US" sz="1200" b="1" dirty="0" smtClean="0">
                <a:solidFill>
                  <a:schemeClr val="tx2"/>
                </a:solidFill>
                <a:latin typeface="Arial" panose="020B0604020202020204" pitchFamily="34" charset="0"/>
                <a:cs typeface="Arial" panose="020B0604020202020204" pitchFamily="34" charset="0"/>
              </a:rPr>
              <a:t>metascape.org</a:t>
            </a:r>
            <a:endParaRPr lang="en-US" sz="1200" b="1" dirty="0">
              <a:solidFill>
                <a:schemeClr val="tx2"/>
              </a:solidFill>
              <a:latin typeface="Arial" panose="020B0604020202020204" pitchFamily="34" charset="0"/>
              <a:cs typeface="Arial" panose="020B0604020202020204" pitchFamily="34" charset="0"/>
            </a:endParaRP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623325" y="6356350"/>
            <a:ext cx="426873" cy="426873"/>
          </a:xfrm>
          <a:prstGeom prst="rect">
            <a:avLst/>
          </a:prstGeom>
        </p:spPr>
      </p:pic>
    </p:spTree>
    <p:extLst>
      <p:ext uri="{BB962C8B-B14F-4D97-AF65-F5344CB8AC3E}">
        <p14:creationId xmlns:p14="http://schemas.microsoft.com/office/powerpoint/2010/main" val="425186407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 Id="rId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0"/>
            <a:ext cx="10972800" cy="129113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12/2/2021</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50" r:id="rId1"/>
    <p:sldLayoutId id="2147483655" r:id="rId2"/>
  </p:sldLayoutIdLst>
  <p:txStyles>
    <p:titleStyle>
      <a:lvl1pPr algn="ctr" defTabSz="914400" rtl="0" eaLnBrk="1" latinLnBrk="0" hangingPunct="1">
        <a:spcBef>
          <a:spcPct val="0"/>
        </a:spcBef>
        <a:buNone/>
        <a:defRPr sz="4400" b="1" kern="1200">
          <a:solidFill>
            <a:schemeClr val="bg1"/>
          </a:solidFill>
          <a:effectLst>
            <a:glow rad="101600">
              <a:schemeClr val="tx2">
                <a:alpha val="60000"/>
              </a:schemeClr>
            </a:glow>
          </a:effectLst>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hyperlink" Target="https://www.ncbi.nlm.nih.gov/pubmed/30944313"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JP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metascape.org/gp/index.html#/menu/manual"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3" name="Title 1"/>
          <p:cNvSpPr txBox="1">
            <a:spLocks/>
          </p:cNvSpPr>
          <p:nvPr/>
        </p:nvSpPr>
        <p:spPr>
          <a:xfrm>
            <a:off x="3150058" y="1596540"/>
            <a:ext cx="7886581" cy="458115"/>
          </a:xfrm>
          <a:prstGeom prst="rect">
            <a:avLst/>
          </a:prstGeom>
          <a:effectLst/>
        </p:spPr>
        <p:txBody>
          <a:bodyPr vert="horz" lIns="91440" tIns="45720" rIns="91440" bIns="45720" rtlCol="0" anchor="ctr">
            <a:noAutofit/>
          </a:bodyPr>
          <a:lstStyle>
            <a:lvl1pPr algn="l" defTabSz="914400" rtl="0" eaLnBrk="1" latinLnBrk="0" hangingPunct="1">
              <a:spcBef>
                <a:spcPct val="0"/>
              </a:spcBef>
              <a:buNone/>
              <a:defRPr sz="3600" b="1" kern="1200">
                <a:ln w="3175">
                  <a:solidFill>
                    <a:schemeClr val="accent1">
                      <a:lumMod val="20000"/>
                      <a:lumOff val="80000"/>
                    </a:schemeClr>
                  </a:solidFill>
                </a:ln>
                <a:solidFill>
                  <a:schemeClr val="bg1"/>
                </a:solidFill>
                <a:effectLst>
                  <a:glow rad="101600">
                    <a:schemeClr val="tx2">
                      <a:alpha val="60000"/>
                    </a:schemeClr>
                  </a:glow>
                </a:effectLst>
                <a:latin typeface="Arial" panose="020B0604020202020204" pitchFamily="34" charset="0"/>
                <a:ea typeface="+mj-ea"/>
                <a:cs typeface="Arial" panose="020B0604020202020204" pitchFamily="34" charset="0"/>
              </a:defRPr>
            </a:lvl1pPr>
          </a:lstStyle>
          <a:p>
            <a:r>
              <a:rPr lang="en-US" sz="4800" smtClean="0">
                <a:ln>
                  <a:solidFill>
                    <a:schemeClr val="accent1">
                      <a:lumMod val="20000"/>
                      <a:lumOff val="80000"/>
                    </a:schemeClr>
                  </a:solidFill>
                </a:ln>
                <a:solidFill>
                  <a:schemeClr val="bg1">
                    <a:lumMod val="95000"/>
                  </a:schemeClr>
                </a:solidFill>
              </a:rPr>
              <a:t>Gene List Analysis Report</a:t>
            </a:r>
            <a:endParaRPr lang="en-US" sz="4800" dirty="0">
              <a:ln>
                <a:solidFill>
                  <a:schemeClr val="accent1">
                    <a:lumMod val="20000"/>
                    <a:lumOff val="80000"/>
                  </a:schemeClr>
                </a:solidFill>
              </a:ln>
              <a:solidFill>
                <a:schemeClr val="bg1">
                  <a:lumMod val="95000"/>
                </a:schemeClr>
              </a:solidFill>
            </a:endParaRPr>
          </a:p>
        </p:txBody>
      </p:sp>
      <p:sp>
        <p:nvSpPr>
          <p:cNvPr id="14" name="TextBox 13"/>
          <p:cNvSpPr txBox="1"/>
          <p:nvPr/>
        </p:nvSpPr>
        <p:spPr>
          <a:xfrm>
            <a:off x="47137" y="6320784"/>
            <a:ext cx="2454518" cy="369332"/>
          </a:xfrm>
          <a:prstGeom prst="rect">
            <a:avLst/>
          </a:prstGeom>
          <a:noFill/>
        </p:spPr>
        <p:txBody>
          <a:bodyPr wrap="none" rtlCol="0">
            <a:spAutoFit/>
          </a:bodyPr>
          <a:lstStyle/>
          <a:p>
            <a:r>
              <a:rPr lang="en-US" b="1" dirty="0" smtClean="0">
                <a:solidFill>
                  <a:schemeClr val="bg1">
                    <a:lumMod val="95000"/>
                  </a:schemeClr>
                </a:solidFill>
                <a:effectLst>
                  <a:glow rad="101600">
                    <a:schemeClr val="accent1">
                      <a:lumMod val="50000"/>
                      <a:alpha val="60000"/>
                    </a:schemeClr>
                  </a:glow>
                </a:effectLst>
                <a:latin typeface="Arial" panose="020B0604020202020204" pitchFamily="34" charset="0"/>
                <a:cs typeface="Arial" panose="020B0604020202020204" pitchFamily="34" charset="0"/>
              </a:rPr>
              <a:t>http://metascape.org</a:t>
            </a:r>
            <a:endParaRPr lang="en-US" b="1" dirty="0">
              <a:solidFill>
                <a:schemeClr val="bg1">
                  <a:lumMod val="95000"/>
                </a:schemeClr>
              </a:solidFill>
              <a:effectLst>
                <a:glow rad="101600">
                  <a:schemeClr val="accent1">
                    <a:lumMod val="50000"/>
                    <a:alpha val="60000"/>
                  </a:schemeClr>
                </a:glow>
              </a:effectLst>
              <a:latin typeface="Arial" panose="020B0604020202020204" pitchFamily="34" charset="0"/>
              <a:cs typeface="Arial" panose="020B0604020202020204" pitchFamily="34" charset="0"/>
            </a:endParaRPr>
          </a:p>
        </p:txBody>
      </p:sp>
      <p:sp>
        <p:nvSpPr>
          <p:cNvPr id="15" name="Oval Callout 14"/>
          <p:cNvSpPr/>
          <p:nvPr/>
        </p:nvSpPr>
        <p:spPr>
          <a:xfrm>
            <a:off x="2252496" y="5481364"/>
            <a:ext cx="2603195" cy="983827"/>
          </a:xfrm>
          <a:prstGeom prst="wedgeEllipseCallout">
            <a:avLst>
              <a:gd name="adj1" fmla="val -51853"/>
              <a:gd name="adj2" fmla="val 34370"/>
            </a:avLst>
          </a:prstGeom>
          <a:solidFill>
            <a:schemeClr val="accent1"/>
          </a:solidFill>
          <a:ln>
            <a:solidFill>
              <a:schemeClr val="bg2"/>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400" dirty="0">
                <a:solidFill>
                  <a:schemeClr val="bg1">
                    <a:lumMod val="95000"/>
                  </a:schemeClr>
                </a:solidFill>
              </a:rPr>
              <a:t>Hint: Each slide has notes that explain the analysis!</a:t>
            </a:r>
          </a:p>
        </p:txBody>
      </p:sp>
      <p:sp>
        <p:nvSpPr>
          <p:cNvPr id="16" name="TextBox 15"/>
          <p:cNvSpPr txBox="1"/>
          <p:nvPr/>
        </p:nvSpPr>
        <p:spPr>
          <a:xfrm>
            <a:off x="10084290" y="6320784"/>
            <a:ext cx="1967205" cy="369332"/>
          </a:xfrm>
          <a:prstGeom prst="rect">
            <a:avLst/>
          </a:prstGeom>
          <a:noFill/>
        </p:spPr>
        <p:txBody>
          <a:bodyPr wrap="none" rtlCol="0">
            <a:spAutoFit/>
          </a:bodyPr>
          <a:lstStyle/>
          <a:p>
            <a:r>
              <a:rPr lang="en-US" b="1" dirty="0" smtClean="0">
                <a:solidFill>
                  <a:schemeClr val="bg1">
                    <a:lumMod val="95000"/>
                  </a:schemeClr>
                </a:solidFill>
                <a:latin typeface="Arial" panose="020B0604020202020204" pitchFamily="34" charset="0"/>
                <a:cs typeface="Arial" panose="020B0604020202020204" pitchFamily="34" charset="0"/>
              </a:rPr>
              <a:t>Jul 3, 2022</a:t>
            </a:r>
            <a:endParaRPr lang="en-US" b="1" dirty="0">
              <a:solidFill>
                <a:schemeClr val="bg1">
                  <a:lumMod val="95000"/>
                </a:schemeClr>
              </a:solidFill>
              <a:latin typeface="Arial" panose="020B0604020202020204" pitchFamily="34" charset="0"/>
              <a:cs typeface="Arial" panose="020B0604020202020204" pitchFamily="34" charset="0"/>
            </a:endParaRPr>
          </a:p>
        </p:txBody>
      </p:sp>
      <p:sp>
        <p:nvSpPr>
          <p:cNvPr id="2" name="Rectangle 1"/>
          <p:cNvSpPr/>
          <p:nvPr/>
        </p:nvSpPr>
        <p:spPr>
          <a:xfrm>
            <a:off x="4416245" y="6413117"/>
            <a:ext cx="4083169" cy="276999"/>
          </a:xfrm>
          <a:prstGeom prst="rect">
            <a:avLst/>
          </a:prstGeom>
        </p:spPr>
        <p:txBody>
          <a:bodyPr wrap="none">
            <a:spAutoFit/>
          </a:bodyPr>
          <a:lstStyle/>
          <a:p>
            <a:r>
              <a:rPr lang="fr-FR" sz="1200" dirty="0" err="1" smtClean="0">
                <a:solidFill>
                  <a:schemeClr val="accent1">
                    <a:lumMod val="20000"/>
                    <a:lumOff val="80000"/>
                  </a:schemeClr>
                </a:solidFill>
              </a:rPr>
              <a:t>Please</a:t>
            </a:r>
            <a:r>
              <a:rPr lang="fr-FR" sz="1200" dirty="0" smtClean="0">
                <a:solidFill>
                  <a:schemeClr val="accent1">
                    <a:lumMod val="20000"/>
                    <a:lumOff val="80000"/>
                  </a:schemeClr>
                </a:solidFill>
              </a:rPr>
              <a:t> </a:t>
            </a:r>
            <a:r>
              <a:rPr lang="fr-FR" sz="1200" dirty="0">
                <a:solidFill>
                  <a:schemeClr val="accent1">
                    <a:lumMod val="20000"/>
                    <a:lumOff val="80000"/>
                  </a:schemeClr>
                </a:solidFill>
              </a:rPr>
              <a:t>cite </a:t>
            </a:r>
            <a:r>
              <a:rPr lang="fr-FR" sz="1200" dirty="0" smtClean="0">
                <a:solidFill>
                  <a:schemeClr val="accent1">
                    <a:lumMod val="20000"/>
                    <a:lumOff val="80000"/>
                  </a:schemeClr>
                </a:solidFill>
              </a:rPr>
              <a:t>Zhou </a:t>
            </a:r>
            <a:r>
              <a:rPr lang="fr-FR" sz="1200" dirty="0">
                <a:solidFill>
                  <a:schemeClr val="accent1">
                    <a:lumMod val="20000"/>
                    <a:lumOff val="80000"/>
                  </a:schemeClr>
                </a:solidFill>
              </a:rPr>
              <a:t>et al. </a:t>
            </a:r>
            <a:r>
              <a:rPr lang="fr-FR" sz="1200" dirty="0">
                <a:solidFill>
                  <a:schemeClr val="accent1">
                    <a:lumMod val="20000"/>
                    <a:lumOff val="80000"/>
                  </a:schemeClr>
                </a:solidFill>
                <a:hlinkClick r:id="rId4"/>
              </a:rPr>
              <a:t>Nature Commun. 2019 10(1):1523</a:t>
            </a:r>
            <a:endParaRPr lang="en-US" sz="1200" dirty="0">
              <a:solidFill>
                <a:schemeClr val="accent1">
                  <a:lumMod val="20000"/>
                  <a:lumOff val="80000"/>
                </a:schemeClr>
              </a:solidFill>
            </a:endParaRPr>
          </a:p>
        </p:txBody>
      </p:sp>
    </p:spTree>
    <p:extLst>
      <p:ext uri="{BB962C8B-B14F-4D97-AF65-F5344CB8AC3E}">
        <p14:creationId xmlns:p14="http://schemas.microsoft.com/office/powerpoint/2010/main" val="25192877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78375" y="1291130"/>
            <a:ext cx="7758754" cy="400110"/>
          </a:xfrm>
          <a:prstGeom prst="rect">
            <a:avLst/>
          </a:prstGeom>
          <a:noFill/>
        </p:spPr>
        <p:txBody>
          <a:bodyPr wrap="square" rtlCol="0">
            <a:spAutoFit/>
          </a:bodyPr>
          <a:lstStyle/>
          <a:p>
            <a:r>
              <a:t>Gene List: CNet-SVM</a:t>
            </a:r>
          </a:p>
        </p:txBody>
      </p:sp>
      <p:sp>
        <p:nvSpPr>
          <p:cNvPr id="5" name="Title 4"/>
          <p:cNvSpPr>
            <a:spLocks noGrp="1"/>
          </p:cNvSpPr>
          <p:nvPr>
            <p:ph type="title" idx="4294967295"/>
          </p:nvPr>
        </p:nvSpPr>
        <p:spPr>
          <a:xfrm>
            <a:off x="1524001" y="374650"/>
            <a:ext cx="8236919"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Protein-protein</a:t>
            </a:r>
            <a:r>
              <a:rPr lang="en-US" b="1" dirty="0" smtClean="0">
                <a:ln w="3175" cap="rnd">
                  <a:solidFill>
                    <a:schemeClr val="accent1">
                      <a:lumMod val="20000"/>
                      <a:lumOff val="80000"/>
                    </a:schemeClr>
                  </a:solidFill>
                  <a:round/>
                </a:ln>
              </a:rPr>
              <a:t> Interaction Network</a:t>
            </a:r>
            <a:endParaRPr lang="en-US" dirty="0"/>
          </a:p>
        </p:txBody>
      </p:sp>
      <p:pic>
        <p:nvPicPr>
          <p:cNvPr id="6" name="Picture 5" descr="CNet-SVM_PPIColorByCluster.png"/>
          <p:cNvPicPr>
            <a:picLocks noChangeAspect="1"/>
          </p:cNvPicPr>
          <p:nvPr/>
        </p:nvPicPr>
        <p:blipFill>
          <a:blip r:embed="rId3"/>
          <a:stretch>
            <a:fillRect/>
          </a:stretch>
        </p:blipFill>
        <p:spPr>
          <a:xfrm>
            <a:off x="640080" y="1806680"/>
            <a:ext cx="10911535" cy="4838210"/>
          </a:xfrm>
          <a:prstGeom prst="rect">
            <a:avLst/>
          </a:prstGeom>
        </p:spPr>
      </p:pic>
    </p:spTree>
    <p:extLst>
      <p:ext uri="{BB962C8B-B14F-4D97-AF65-F5344CB8AC3E}">
        <p14:creationId xmlns:p14="http://schemas.microsoft.com/office/powerpoint/2010/main" val="1277164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PPI MCODE Components</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sp>
        <p:nvSpPr>
          <p:cNvPr id="3" name="TextBox 2"/>
          <p:cNvSpPr txBox="1"/>
          <p:nvPr/>
        </p:nvSpPr>
        <p:spPr>
          <a:xfrm>
            <a:off x="2278375" y="1291130"/>
            <a:ext cx="7758754" cy="400110"/>
          </a:xfrm>
          <a:prstGeom prst="rect">
            <a:avLst/>
          </a:prstGeom>
          <a:noFill/>
        </p:spPr>
        <p:txBody>
          <a:bodyPr wrap="square" rtlCol="0">
            <a:spAutoFit/>
          </a:bodyPr>
          <a:lstStyle/>
          <a:p>
            <a:r>
              <a:t>Gene List: CNet-SVM</a:t>
            </a:r>
          </a:p>
        </p:txBody>
      </p:sp>
      <p:pic>
        <p:nvPicPr>
          <p:cNvPr id="4" name="Picture 3" descr="CNet-SVM_MCODE_ALL_PPIColorByCluster.png"/>
          <p:cNvPicPr>
            <a:picLocks noChangeAspect="1"/>
          </p:cNvPicPr>
          <p:nvPr/>
        </p:nvPicPr>
        <p:blipFill>
          <a:blip r:embed="rId3"/>
          <a:stretch>
            <a:fillRect/>
          </a:stretch>
        </p:blipFill>
        <p:spPr>
          <a:xfrm>
            <a:off x="3178323" y="1665465"/>
            <a:ext cx="5835048" cy="5120640"/>
          </a:xfrm>
          <a:prstGeom prst="rect">
            <a:avLst/>
          </a:prstGeom>
        </p:spPr>
      </p:pic>
    </p:spTree>
    <p:extLst>
      <p:ext uri="{BB962C8B-B14F-4D97-AF65-F5344CB8AC3E}">
        <p14:creationId xmlns:p14="http://schemas.microsoft.com/office/powerpoint/2010/main" val="2358684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Biological Interpretation</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PPI Network &amp; MCODE Components</a:t>
            </a:r>
          </a:p>
        </p:txBody>
      </p:sp>
      <p:sp>
        <p:nvSpPr>
          <p:cNvPr id="3" name="TextBox 2"/>
          <p:cNvSpPr txBox="1"/>
          <p:nvPr/>
        </p:nvSpPr>
        <p:spPr>
          <a:xfrm>
            <a:off x="2278375" y="1291130"/>
            <a:ext cx="7758754" cy="400110"/>
          </a:xfrm>
          <a:prstGeom prst="rect">
            <a:avLst/>
          </a:prstGeom>
          <a:noFill/>
        </p:spPr>
        <p:txBody>
          <a:bodyPr wrap="square" rtlCol="0">
            <a:spAutoFit/>
          </a:bodyPr>
          <a:lstStyle/>
          <a:p>
            <a:r>
              <a:t>Gene List: CNet-SVM</a:t>
            </a:r>
          </a:p>
        </p:txBody>
      </p:sp>
      <p:graphicFrame>
        <p:nvGraphicFramePr>
          <p:cNvPr id="4" name="Table 3"/>
          <p:cNvGraphicFramePr>
            <a:graphicFrameLocks noGrp="1"/>
          </p:cNvGraphicFramePr>
          <p:nvPr/>
        </p:nvGraphicFramePr>
        <p:xfrm>
          <a:off x="640080" y="1665465"/>
          <a:ext cx="10911535" cy="4018280"/>
        </p:xfrm>
        <a:graphic>
          <a:graphicData uri="http://schemas.openxmlformats.org/drawingml/2006/table">
            <a:tbl>
              <a:tblPr firstRow="1" bandRow="1">
                <a:tableStyleId>{5C22544A-7EE6-4342-B048-85BDC9FD1C3A}</a:tableStyleId>
              </a:tblPr>
              <a:tblGrid>
                <a:gridCol w="1097280"/>
                <a:gridCol w="9814255"/>
              </a:tblGrid>
              <a:tr h="177800">
                <a:tc>
                  <a:txBody>
                    <a:bodyPr/>
                    <a:lstStyle/>
                    <a:p>
                      <a:r>
                        <a:t>Network</a:t>
                      </a:r>
                    </a:p>
                  </a:txBody>
                  <a:tcPr/>
                </a:tc>
                <a:tc>
                  <a:txBody>
                    <a:bodyPr/>
                    <a:lstStyle/>
                    <a:p>
                      <a:r>
                        <a:t>Annotation</a:t>
                      </a:r>
                    </a:p>
                  </a:txBody>
                  <a:tcPr/>
                </a:tc>
              </a:tr>
              <a:tr h="1280160">
                <a:tc>
                  <a:txBody>
                    <a:bodyPr/>
                    <a:lstStyle/>
                    <a:p>
                      <a:r>
                        <a:t>CNet-SVM</a:t>
                      </a:r>
                    </a:p>
                  </a:txBody>
                  <a:tcPr/>
                </a:tc>
                <a:tc>
                  <a:txBody>
                    <a:bodyPr/>
                    <a:lstStyle/>
                    <a:p>
                      <a:r>
                        <a:t>WP3931|Embryonic stem cell pluripotency pathways|-11.0;hsa05224|Breast cancer|-10.5;WP4262|Breast cancer pathway|-10.3</a:t>
                      </a:r>
                    </a:p>
                  </a:txBody>
                  <a:tcPr/>
                </a:tc>
              </a:tr>
              <a:tr h="1280160">
                <a:tc>
                  <a:txBody>
                    <a:bodyPr/>
                    <a:lstStyle/>
                    <a:p>
                      <a:r>
                        <a:t>CNet-SVM_MCODE_ALL</a:t>
                      </a:r>
                    </a:p>
                  </a:txBody>
                  <a:tcPr/>
                </a:tc>
                <a:tc>
                  <a:txBody>
                    <a:bodyPr/>
                    <a:lstStyle/>
                    <a:p>
                      <a:r>
                        <a:t>hsa05224|Breast cancer|-9.3;WP4262|Breast cancer pathway|-9.2;R-HSA-5654704|SHC-mediated cascade:FGFR3|-9.1</a:t>
                      </a:r>
                    </a:p>
                  </a:txBody>
                  <a:tcPr/>
                </a:tc>
              </a:tr>
              <a:tr h="1280160">
                <a:tc>
                  <a:txBody>
                    <a:bodyPr/>
                    <a:lstStyle/>
                    <a:p>
                      <a:r>
                        <a:t>CNet-SVM_SUB1_MCODE_1</a:t>
                      </a:r>
                    </a:p>
                  </a:txBody>
                  <a:tcPr/>
                </a:tc>
                <a:tc>
                  <a:txBody>
                    <a:bodyPr/>
                    <a:lstStyle/>
                    <a:p>
                      <a:r>
                        <a:t>hsa05224|Breast cancer|-9.3;WP4262|Breast cancer pathway|-9.2;R-HSA-5654704|SHC-mediated cascade:FGFR3|-9.1</a:t>
                      </a:r>
                    </a:p>
                  </a:txBody>
                  <a:tcPr/>
                </a:tc>
              </a:tr>
            </a:tbl>
          </a:graphicData>
        </a:graphic>
      </p:graphicFrame>
    </p:spTree>
    <p:extLst>
      <p:ext uri="{BB962C8B-B14F-4D97-AF65-F5344CB8AC3E}">
        <p14:creationId xmlns:p14="http://schemas.microsoft.com/office/powerpoint/2010/main" val="3323729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PPI Network for Lists Merged</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7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Pied </a:t>
            </a:r>
            <a:r>
              <a:rPr lang="en-US" sz="2700" b="1" dirty="0">
                <a:ln w="3175" cap="rnd">
                  <a:solidFill>
                    <a:schemeClr val="accent1">
                      <a:lumMod val="20000"/>
                      <a:lumOff val="80000"/>
                    </a:schemeClr>
                  </a:solidFill>
                  <a:round/>
                </a:ln>
                <a:latin typeface="Arial" panose="020B0604020202020204" pitchFamily="34" charset="0"/>
                <a:cs typeface="Arial" panose="020B0604020202020204" pitchFamily="34" charset="0"/>
              </a:rPr>
              <a:t>by </a:t>
            </a:r>
            <a:r>
              <a:rPr lang="en-US" sz="27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Gene Origin </a:t>
            </a:r>
            <a:r>
              <a:rPr lang="en-US" sz="2700" b="1" dirty="0">
                <a:ln w="3175" cap="rnd">
                  <a:solidFill>
                    <a:schemeClr val="accent1">
                      <a:lumMod val="20000"/>
                      <a:lumOff val="80000"/>
                    </a:schemeClr>
                  </a:solidFill>
                  <a:round/>
                </a:ln>
                <a:latin typeface="Arial" panose="020B0604020202020204" pitchFamily="34" charset="0"/>
                <a:cs typeface="Arial" panose="020B0604020202020204" pitchFamily="34" charset="0"/>
              </a:rPr>
              <a:t>in </a:t>
            </a:r>
            <a:r>
              <a:rPr lang="en-US" sz="27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Studies </a:t>
            </a:r>
            <a:endParaRPr lang="en-US" sz="27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pic>
        <p:nvPicPr>
          <p:cNvPr id="3" name="Picture 2" descr="_FINAL_PPIColorByCounts.png"/>
          <p:cNvPicPr>
            <a:picLocks noChangeAspect="1"/>
          </p:cNvPicPr>
          <p:nvPr/>
        </p:nvPicPr>
        <p:blipFill>
          <a:blip r:embed="rId3"/>
          <a:stretch>
            <a:fillRect/>
          </a:stretch>
        </p:blipFill>
        <p:spPr>
          <a:xfrm>
            <a:off x="2528083" y="1665465"/>
            <a:ext cx="7135528" cy="5120640"/>
          </a:xfrm>
          <a:prstGeom prst="rect">
            <a:avLst/>
          </a:prstGeom>
        </p:spPr>
      </p:pic>
    </p:spTree>
    <p:extLst>
      <p:ext uri="{BB962C8B-B14F-4D97-AF65-F5344CB8AC3E}">
        <p14:creationId xmlns:p14="http://schemas.microsoft.com/office/powerpoint/2010/main" val="29679973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a:ln w="3175" cap="rnd">
                  <a:solidFill>
                    <a:schemeClr val="accent1">
                      <a:lumMod val="20000"/>
                      <a:lumOff val="80000"/>
                    </a:schemeClr>
                  </a:solidFill>
                  <a:round/>
                </a:ln>
                <a:latin typeface="Arial" panose="020B0604020202020204" pitchFamily="34" charset="0"/>
                <a:cs typeface="Arial" panose="020B0604020202020204" pitchFamily="34" charset="0"/>
              </a:rPr>
              <a:t>PPI Network for Lists Merged</a:t>
            </a:r>
            <a:br>
              <a:rPr lang="en-US" b="1" dirty="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7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Colored </a:t>
            </a:r>
            <a:r>
              <a:rPr lang="en-US" sz="2700" b="1" dirty="0">
                <a:ln w="3175" cap="rnd">
                  <a:solidFill>
                    <a:schemeClr val="accent1">
                      <a:lumMod val="20000"/>
                      <a:lumOff val="80000"/>
                    </a:schemeClr>
                  </a:solidFill>
                  <a:round/>
                </a:ln>
                <a:latin typeface="Arial" panose="020B0604020202020204" pitchFamily="34" charset="0"/>
                <a:cs typeface="Arial" panose="020B0604020202020204" pitchFamily="34" charset="0"/>
              </a:rPr>
              <a:t>by MCODE ID</a:t>
            </a:r>
          </a:p>
        </p:txBody>
      </p:sp>
      <p:pic>
        <p:nvPicPr>
          <p:cNvPr id="3" name="Picture 2" descr="_FINAL_PPIColorByCluster.png"/>
          <p:cNvPicPr>
            <a:picLocks noChangeAspect="1"/>
          </p:cNvPicPr>
          <p:nvPr/>
        </p:nvPicPr>
        <p:blipFill>
          <a:blip r:embed="rId3"/>
          <a:stretch>
            <a:fillRect/>
          </a:stretch>
        </p:blipFill>
        <p:spPr>
          <a:xfrm>
            <a:off x="2528083" y="1665465"/>
            <a:ext cx="7135528" cy="5120640"/>
          </a:xfrm>
          <a:prstGeom prst="rect">
            <a:avLst/>
          </a:prstGeom>
        </p:spPr>
      </p:pic>
    </p:spTree>
    <p:extLst>
      <p:ext uri="{BB962C8B-B14F-4D97-AF65-F5344CB8AC3E}">
        <p14:creationId xmlns:p14="http://schemas.microsoft.com/office/powerpoint/2010/main" val="28758200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524000" y="374650"/>
            <a:ext cx="8847740" cy="458788"/>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4000" b="1" dirty="0">
                <a:ln w="3175" cap="rnd">
                  <a:solidFill>
                    <a:schemeClr val="accent1">
                      <a:lumMod val="20000"/>
                      <a:lumOff val="80000"/>
                    </a:schemeClr>
                  </a:solidFill>
                  <a:round/>
                </a:ln>
                <a:solidFill>
                  <a:schemeClr val="bg1"/>
                </a:solidFill>
                <a:effectLst>
                  <a:glow rad="101600">
                    <a:schemeClr val="tx2">
                      <a:alpha val="60000"/>
                    </a:schemeClr>
                  </a:glow>
                </a:effectLst>
                <a:latin typeface="Arial" panose="020B0604020202020204" pitchFamily="34" charset="0"/>
                <a:cs typeface="Arial" panose="020B0604020202020204" pitchFamily="34" charset="0"/>
              </a:rPr>
              <a:t>Protein-protein Interaction Network</a:t>
            </a:r>
          </a:p>
        </p:txBody>
      </p:sp>
      <p:pic>
        <p:nvPicPr>
          <p:cNvPr id="8" name="Picture 7" descr="_FINAL_MCODE_ALL_PPIColorByCluster.png"/>
          <p:cNvPicPr>
            <a:picLocks noChangeAspect="1"/>
          </p:cNvPicPr>
          <p:nvPr/>
        </p:nvPicPr>
        <p:blipFill>
          <a:blip r:embed="rId3"/>
          <a:stretch>
            <a:fillRect/>
          </a:stretch>
        </p:blipFill>
        <p:spPr>
          <a:xfrm>
            <a:off x="640080" y="2031618"/>
            <a:ext cx="10911535" cy="4388334"/>
          </a:xfrm>
          <a:prstGeom prst="rect">
            <a:avLst/>
          </a:prstGeom>
        </p:spPr>
      </p:pic>
    </p:spTree>
    <p:extLst>
      <p:ext uri="{BB962C8B-B14F-4D97-AF65-F5344CB8AC3E}">
        <p14:creationId xmlns:p14="http://schemas.microsoft.com/office/powerpoint/2010/main" val="1528487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MCODE for Lists Merged</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7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Pied </a:t>
            </a:r>
            <a:r>
              <a:rPr lang="en-US" sz="2700" b="1" dirty="0">
                <a:ln w="3175" cap="rnd">
                  <a:solidFill>
                    <a:schemeClr val="accent1">
                      <a:lumMod val="20000"/>
                      <a:lumOff val="80000"/>
                    </a:schemeClr>
                  </a:solidFill>
                  <a:round/>
                </a:ln>
                <a:latin typeface="Arial" panose="020B0604020202020204" pitchFamily="34" charset="0"/>
                <a:cs typeface="Arial" panose="020B0604020202020204" pitchFamily="34" charset="0"/>
              </a:rPr>
              <a:t>by </a:t>
            </a:r>
            <a:r>
              <a:rPr lang="en-US" sz="27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Gene Origin </a:t>
            </a:r>
            <a:r>
              <a:rPr lang="en-US" sz="2700" b="1" dirty="0">
                <a:ln w="3175" cap="rnd">
                  <a:solidFill>
                    <a:schemeClr val="accent1">
                      <a:lumMod val="20000"/>
                      <a:lumOff val="80000"/>
                    </a:schemeClr>
                  </a:solidFill>
                  <a:round/>
                </a:ln>
                <a:latin typeface="Arial" panose="020B0604020202020204" pitchFamily="34" charset="0"/>
                <a:cs typeface="Arial" panose="020B0604020202020204" pitchFamily="34" charset="0"/>
              </a:rPr>
              <a:t>in </a:t>
            </a:r>
            <a:r>
              <a:rPr lang="en-US" sz="27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Studies</a:t>
            </a:r>
            <a:endParaRPr lang="en-US" sz="27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pic>
        <p:nvPicPr>
          <p:cNvPr id="3" name="Picture 2" descr="_FINAL_MCODE_ALL_PPIColorByCounts.png"/>
          <p:cNvPicPr>
            <a:picLocks noChangeAspect="1"/>
          </p:cNvPicPr>
          <p:nvPr/>
        </p:nvPicPr>
        <p:blipFill>
          <a:blip r:embed="rId3"/>
          <a:stretch>
            <a:fillRect/>
          </a:stretch>
        </p:blipFill>
        <p:spPr>
          <a:xfrm>
            <a:off x="640080" y="2043887"/>
            <a:ext cx="10911535" cy="4363796"/>
          </a:xfrm>
          <a:prstGeom prst="rect">
            <a:avLst/>
          </a:prstGeom>
        </p:spPr>
      </p:pic>
    </p:spTree>
    <p:extLst>
      <p:ext uri="{BB962C8B-B14F-4D97-AF65-F5344CB8AC3E}">
        <p14:creationId xmlns:p14="http://schemas.microsoft.com/office/powerpoint/2010/main" val="31714826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Autofit/>
          </a:bodyPr>
          <a:lstStyle/>
          <a:p>
            <a:pPr algn="l"/>
            <a:r>
              <a:rPr lang="en-US" sz="40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Biological Interpretation</a:t>
            </a:r>
            <a:br>
              <a:rPr lang="en-US" sz="40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200" b="1" dirty="0">
                <a:ln w="3175" cap="rnd">
                  <a:solidFill>
                    <a:schemeClr val="accent1">
                      <a:lumMod val="20000"/>
                      <a:lumOff val="80000"/>
                    </a:schemeClr>
                  </a:solidFill>
                  <a:round/>
                </a:ln>
                <a:latin typeface="Arial" panose="020B0604020202020204" pitchFamily="34" charset="0"/>
                <a:cs typeface="Arial" panose="020B0604020202020204" pitchFamily="34" charset="0"/>
              </a:rPr>
              <a:t>MCODE Components for Lists Merged</a:t>
            </a:r>
          </a:p>
        </p:txBody>
      </p:sp>
      <p:graphicFrame>
        <p:nvGraphicFramePr>
          <p:cNvPr id="3" name="Table 2"/>
          <p:cNvGraphicFramePr>
            <a:graphicFrameLocks noGrp="1"/>
          </p:cNvGraphicFramePr>
          <p:nvPr/>
        </p:nvGraphicFramePr>
        <p:xfrm>
          <a:off x="640080" y="1665465"/>
          <a:ext cx="10911535" cy="4274312"/>
        </p:xfrm>
        <a:graphic>
          <a:graphicData uri="http://schemas.openxmlformats.org/drawingml/2006/table">
            <a:tbl>
              <a:tblPr firstRow="1" bandRow="1">
                <a:tableStyleId>{5C22544A-7EE6-4342-B048-85BDC9FD1C3A}</a:tableStyleId>
              </a:tblPr>
              <a:tblGrid>
                <a:gridCol w="1097280"/>
                <a:gridCol w="9814255"/>
              </a:tblGrid>
              <a:tr h="177800">
                <a:tc>
                  <a:txBody>
                    <a:bodyPr/>
                    <a:lstStyle/>
                    <a:p>
                      <a:r>
                        <a:t>Network</a:t>
                      </a:r>
                    </a:p>
                  </a:txBody>
                  <a:tcPr/>
                </a:tc>
                <a:tc>
                  <a:txBody>
                    <a:bodyPr/>
                    <a:lstStyle/>
                    <a:p>
                      <a:r>
                        <a:t>Annotation</a:t>
                      </a:r>
                    </a:p>
                  </a:txBody>
                  <a:tcPr/>
                </a:tc>
              </a:tr>
              <a:tr h="1024128">
                <a:tc>
                  <a:txBody>
                    <a:bodyPr/>
                    <a:lstStyle/>
                    <a:p>
                      <a:r>
                        <a:t>_FINAL</a:t>
                      </a:r>
                    </a:p>
                  </a:txBody>
                  <a:tcPr/>
                </a:tc>
                <a:tc>
                  <a:txBody>
                    <a:bodyPr/>
                    <a:lstStyle/>
                    <a:p>
                      <a:r>
                        <a:t>hsa05224|Breast cancer|-24.4;WP4262|Breast cancer pathway|-23.9;hsa05200|Pathways in cancer|-19.0</a:t>
                      </a:r>
                    </a:p>
                  </a:txBody>
                  <a:tcPr/>
                </a:tc>
              </a:tr>
              <a:tr h="1024128">
                <a:tc>
                  <a:txBody>
                    <a:bodyPr/>
                    <a:lstStyle/>
                    <a:p>
                      <a:r>
                        <a:t>_FINAL_MCODE_ALL</a:t>
                      </a:r>
                    </a:p>
                  </a:txBody>
                  <a:tcPr/>
                </a:tc>
                <a:tc>
                  <a:txBody>
                    <a:bodyPr/>
                    <a:lstStyle/>
                    <a:p>
                      <a:r>
                        <a:t>hsa05224|Breast cancer|-25.6;WP4262|Breast cancer pathway|-25.3;hsa05226|Gastric cancer|-19.1</a:t>
                      </a:r>
                    </a:p>
                  </a:txBody>
                  <a:tcPr/>
                </a:tc>
              </a:tr>
              <a:tr h="1024128">
                <a:tc>
                  <a:txBody>
                    <a:bodyPr/>
                    <a:lstStyle/>
                    <a:p>
                      <a:r>
                        <a:t>_FINAL_SUB1_MCODE_1</a:t>
                      </a:r>
                    </a:p>
                  </a:txBody>
                  <a:tcPr/>
                </a:tc>
                <a:tc>
                  <a:txBody>
                    <a:bodyPr/>
                    <a:lstStyle/>
                    <a:p>
                      <a:r>
                        <a:t>hsa05224|Breast cancer|-18.6;WP4262|Breast cancer pathway|-18.4;R-HSA-5654741|Signaling by FGFR3|-16.0</a:t>
                      </a:r>
                    </a:p>
                  </a:txBody>
                  <a:tcPr/>
                </a:tc>
              </a:tr>
              <a:tr h="1024128">
                <a:tc>
                  <a:txBody>
                    <a:bodyPr/>
                    <a:lstStyle/>
                    <a:p>
                      <a:r>
                        <a:t>_FINAL_SUB1_MCODE_2</a:t>
                      </a:r>
                    </a:p>
                  </a:txBody>
                  <a:tcPr/>
                </a:tc>
                <a:tc>
                  <a:txBody>
                    <a:bodyPr/>
                    <a:lstStyle/>
                    <a:p>
                      <a:r>
                        <a:t>WP3658|Wnt/beta-catenin signaling pathway in leukemia|-9.2;WP363|Wnt signaling pathway|-8.3;GO:0001837|epithelial to mesenchymal transition|-7.8</a:t>
                      </a:r>
                    </a:p>
                  </a:txBody>
                  <a:tcPr/>
                </a:tc>
              </a:tr>
            </a:tbl>
          </a:graphicData>
        </a:graphic>
      </p:graphicFrame>
    </p:spTree>
    <p:extLst>
      <p:ext uri="{BB962C8B-B14F-4D97-AF65-F5344CB8AC3E}">
        <p14:creationId xmlns:p14="http://schemas.microsoft.com/office/powerpoint/2010/main" val="8021821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dirty="0">
                <a:ln w="3175" cap="rnd">
                  <a:solidFill>
                    <a:schemeClr val="accent1">
                      <a:lumMod val="20000"/>
                      <a:lumOff val="80000"/>
                    </a:schemeClr>
                  </a:solidFill>
                  <a:round/>
                </a:ln>
                <a:latin typeface="Arial" panose="020B0604020202020204" pitchFamily="34" charset="0"/>
                <a:cs typeface="Arial" panose="020B0604020202020204" pitchFamily="34" charset="0"/>
              </a:rPr>
              <a:t>Evidence Weighting</a:t>
            </a:r>
            <a:br>
              <a:rPr lang="en-US" dirty="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dirty="0">
                <a:ln w="3175" cap="rnd">
                  <a:solidFill>
                    <a:schemeClr val="accent1">
                      <a:lumMod val="20000"/>
                      <a:lumOff val="80000"/>
                    </a:schemeClr>
                  </a:solidFill>
                  <a:round/>
                </a:ln>
                <a:latin typeface="Arial" panose="020B0604020202020204" pitchFamily="34" charset="0"/>
                <a:cs typeface="Arial" panose="020B0604020202020204" pitchFamily="34" charset="0"/>
              </a:rPr>
              <a:t>by Machine Learning Approach</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808166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1" name="Oval Callout 10"/>
          <p:cNvSpPr/>
          <p:nvPr/>
        </p:nvSpPr>
        <p:spPr>
          <a:xfrm>
            <a:off x="8702151" y="327217"/>
            <a:ext cx="3185402" cy="1317005"/>
          </a:xfrm>
          <a:prstGeom prst="wedgeEllipseCallout">
            <a:avLst>
              <a:gd name="adj1" fmla="val -38183"/>
              <a:gd name="adj2" fmla="val 51207"/>
            </a:avLst>
          </a:prstGeom>
          <a:solidFill>
            <a:schemeClr val="accent1"/>
          </a:solidFill>
          <a:ln>
            <a:solidFill>
              <a:schemeClr val="accent1">
                <a:lumMod val="20000"/>
                <a:lumOff val="80000"/>
              </a:schemeClr>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dirty="0">
                <a:solidFill>
                  <a:schemeClr val="bg1"/>
                </a:solidFill>
                <a:effectLst/>
              </a:rPr>
              <a:t>Hint: If you have multiple related gene lists, upload them in one Excel file will trigger meta analyses.</a:t>
            </a:r>
          </a:p>
        </p:txBody>
      </p:sp>
      <p:sp>
        <p:nvSpPr>
          <p:cNvPr id="12" name="TextBox 11"/>
          <p:cNvSpPr txBox="1"/>
          <p:nvPr/>
        </p:nvSpPr>
        <p:spPr>
          <a:xfrm>
            <a:off x="598620" y="74436"/>
            <a:ext cx="5036956" cy="1077218"/>
          </a:xfrm>
          <a:prstGeom prst="rect">
            <a:avLst/>
          </a:prstGeom>
          <a:noFill/>
          <a:effectLst>
            <a:glow rad="127000">
              <a:schemeClr val="bg1"/>
            </a:glow>
          </a:effectLst>
        </p:spPr>
        <p:txBody>
          <a:bodyPr wrap="none" rtlCol="0">
            <a:spAutoFit/>
          </a:bodyPr>
          <a:lstStyle/>
          <a:p>
            <a:r>
              <a:rPr lang="en-US" sz="3600" b="1" dirty="0" smtClean="0">
                <a:solidFill>
                  <a:schemeClr val="bg1"/>
                </a:solidFill>
                <a:effectLst>
                  <a:glow rad="101600">
                    <a:schemeClr val="tx2">
                      <a:alpha val="60000"/>
                    </a:schemeClr>
                  </a:glow>
                </a:effectLst>
                <a:latin typeface="Arial" panose="020B0604020202020204" pitchFamily="34" charset="0"/>
                <a:cs typeface="Arial" panose="020B0604020202020204" pitchFamily="34" charset="0"/>
              </a:rPr>
              <a:t>metascape.org</a:t>
            </a:r>
          </a:p>
          <a:p>
            <a:r>
              <a:rPr lang="en-US" sz="2800" b="1" dirty="0" smtClean="0">
                <a:solidFill>
                  <a:schemeClr val="bg1"/>
                </a:solidFill>
                <a:effectLst>
                  <a:glow rad="101600">
                    <a:schemeClr val="tx2">
                      <a:alpha val="60000"/>
                    </a:schemeClr>
                  </a:glow>
                </a:effectLst>
                <a:latin typeface="Arial" panose="020B0604020202020204" pitchFamily="34" charset="0"/>
                <a:cs typeface="Arial" panose="020B0604020202020204" pitchFamily="34" charset="0"/>
              </a:rPr>
              <a:t>bioinformatics for biologists</a:t>
            </a:r>
            <a:endParaRPr lang="en-US" sz="2800" b="1" dirty="0">
              <a:solidFill>
                <a:schemeClr val="bg1"/>
              </a:solidFill>
              <a:effectLst>
                <a:glow rad="101600">
                  <a:schemeClr val="tx2">
                    <a:alpha val="60000"/>
                  </a:schemeClr>
                </a:glow>
              </a:effectLst>
              <a:latin typeface="Arial" panose="020B0604020202020204" pitchFamily="34" charset="0"/>
              <a:cs typeface="Arial" panose="020B0604020202020204" pitchFamily="34" charset="0"/>
            </a:endParaRPr>
          </a:p>
        </p:txBody>
      </p:sp>
      <p:sp>
        <p:nvSpPr>
          <p:cNvPr id="13" name="Rectangle 12"/>
          <p:cNvSpPr/>
          <p:nvPr/>
        </p:nvSpPr>
        <p:spPr>
          <a:xfrm>
            <a:off x="2125670" y="1644222"/>
            <a:ext cx="9318056" cy="4893647"/>
          </a:xfrm>
          <a:prstGeom prst="rect">
            <a:avLst/>
          </a:prstGeom>
        </p:spPr>
        <p:txBody>
          <a:bodyPr wrap="square">
            <a:spAutoFit/>
          </a:bodyPr>
          <a:lstStyle/>
          <a:p>
            <a:r>
              <a:rPr lang="en-US" sz="2400" b="1" dirty="0">
                <a:solidFill>
                  <a:schemeClr val="accent1">
                    <a:lumMod val="75000"/>
                  </a:schemeClr>
                </a:solidFill>
                <a:latin typeface="Arial" panose="020B0604020202020204" pitchFamily="34" charset="0"/>
                <a:cs typeface="Arial" panose="020B0604020202020204" pitchFamily="34" charset="0"/>
              </a:rPr>
              <a:t>Easy, Fresh &amp; Free</a:t>
            </a:r>
          </a:p>
          <a:p>
            <a:pPr marL="285750" indent="-285750">
              <a:buFont typeface="Arial" panose="020B0604020202020204" pitchFamily="34" charset="0"/>
              <a:buChar char="•"/>
            </a:pPr>
            <a:r>
              <a:rPr lang="en-US" sz="2400" dirty="0">
                <a:solidFill>
                  <a:schemeClr val="accent1">
                    <a:lumMod val="75000"/>
                  </a:schemeClr>
                </a:solidFill>
                <a:latin typeface="Arial" panose="020B0604020202020204" pitchFamily="34" charset="0"/>
                <a:cs typeface="Arial" panose="020B0604020202020204" pitchFamily="34" charset="0"/>
              </a:rPr>
              <a:t>Submit gene identifiers, one click on Expression Analysis. Done!</a:t>
            </a:r>
          </a:p>
          <a:p>
            <a:pPr marL="285750" indent="-285750">
              <a:buFont typeface="Arial" panose="020B0604020202020204" pitchFamily="34" charset="0"/>
              <a:buChar char="•"/>
            </a:pPr>
            <a:r>
              <a:rPr lang="en-US" sz="2400" dirty="0">
                <a:solidFill>
                  <a:schemeClr val="accent1">
                    <a:lumMod val="75000"/>
                  </a:schemeClr>
                </a:solidFill>
                <a:latin typeface="Arial" panose="020B0604020202020204" pitchFamily="34" charset="0"/>
                <a:cs typeface="Arial" panose="020B0604020202020204" pitchFamily="34" charset="0"/>
              </a:rPr>
              <a:t>Interpretable results: visualizations, methods, </a:t>
            </a:r>
            <a:r>
              <a:rPr lang="en-US" sz="2400" dirty="0" err="1">
                <a:solidFill>
                  <a:schemeClr val="accent1">
                    <a:lumMod val="75000"/>
                  </a:schemeClr>
                </a:solidFill>
                <a:latin typeface="Arial" panose="020B0604020202020204" pitchFamily="34" charset="0"/>
                <a:cs typeface="Arial" panose="020B0604020202020204" pitchFamily="34" charset="0"/>
              </a:rPr>
              <a:t>pptx</a:t>
            </a:r>
            <a:r>
              <a:rPr lang="en-US" sz="2400" dirty="0">
                <a:solidFill>
                  <a:schemeClr val="accent1">
                    <a:lumMod val="75000"/>
                  </a:schemeClr>
                </a:solidFill>
                <a:latin typeface="Arial" panose="020B0604020202020204" pitchFamily="34" charset="0"/>
                <a:cs typeface="Arial" panose="020B0604020202020204" pitchFamily="34" charset="0"/>
              </a:rPr>
              <a:t>, </a:t>
            </a:r>
            <a:r>
              <a:rPr lang="en-US" sz="2400" dirty="0" err="1">
                <a:solidFill>
                  <a:schemeClr val="accent1">
                    <a:lumMod val="75000"/>
                  </a:schemeClr>
                </a:solidFill>
                <a:latin typeface="Arial" panose="020B0604020202020204" pitchFamily="34" charset="0"/>
                <a:cs typeface="Arial" panose="020B0604020202020204" pitchFamily="34" charset="0"/>
              </a:rPr>
              <a:t>xslx</a:t>
            </a:r>
            <a:r>
              <a:rPr lang="en-US" sz="2400" dirty="0">
                <a:solidFill>
                  <a:schemeClr val="accent1">
                    <a:lumMod val="75000"/>
                  </a:schemeClr>
                </a:solidFill>
                <a:latin typeface="Arial" panose="020B0604020202020204" pitchFamily="34" charset="0"/>
                <a:cs typeface="Arial" panose="020B0604020202020204" pitchFamily="34" charset="0"/>
              </a:rPr>
              <a:t>, </a:t>
            </a:r>
            <a:r>
              <a:rPr lang="en-US" sz="2400" dirty="0" smtClean="0">
                <a:solidFill>
                  <a:schemeClr val="accent1">
                    <a:lumMod val="75000"/>
                  </a:schemeClr>
                </a:solidFill>
                <a:latin typeface="Arial" panose="020B0604020202020204" pitchFamily="34" charset="0"/>
                <a:cs typeface="Arial" panose="020B0604020202020204" pitchFamily="34" charset="0"/>
              </a:rPr>
              <a:t>zip</a:t>
            </a:r>
          </a:p>
          <a:p>
            <a:pPr>
              <a:lnSpc>
                <a:spcPct val="150000"/>
              </a:lnSpc>
            </a:pPr>
            <a:r>
              <a:rPr lang="en-US" sz="2400" b="1" dirty="0" smtClean="0">
                <a:solidFill>
                  <a:schemeClr val="accent1">
                    <a:lumMod val="75000"/>
                  </a:schemeClr>
                </a:solidFill>
                <a:latin typeface="Arial" panose="020B0604020202020204" pitchFamily="34" charset="0"/>
                <a:cs typeface="Arial" panose="020B0604020202020204" pitchFamily="34" charset="0"/>
              </a:rPr>
              <a:t>Best </a:t>
            </a:r>
            <a:r>
              <a:rPr lang="en-US" sz="2400" b="1" dirty="0">
                <a:solidFill>
                  <a:schemeClr val="accent1">
                    <a:lumMod val="75000"/>
                  </a:schemeClr>
                </a:solidFill>
                <a:latin typeface="Arial" panose="020B0604020202020204" pitchFamily="34" charset="0"/>
                <a:cs typeface="Arial" panose="020B0604020202020204" pitchFamily="34" charset="0"/>
              </a:rPr>
              <a:t>Practices for Gene List Analyses</a:t>
            </a:r>
          </a:p>
          <a:p>
            <a:pPr marL="285750" indent="-285750">
              <a:buFont typeface="Arial" panose="020B0604020202020204" pitchFamily="34" charset="0"/>
              <a:buChar char="•"/>
            </a:pPr>
            <a:r>
              <a:rPr lang="en-US" sz="2400" dirty="0">
                <a:solidFill>
                  <a:schemeClr val="accent1">
                    <a:lumMod val="75000"/>
                  </a:schemeClr>
                </a:solidFill>
                <a:latin typeface="Arial" panose="020B0604020202020204" pitchFamily="34" charset="0"/>
                <a:cs typeface="Arial" panose="020B0604020202020204" pitchFamily="34" charset="0"/>
              </a:rPr>
              <a:t>Rich annotations for thousands of genes at once</a:t>
            </a:r>
          </a:p>
          <a:p>
            <a:pPr marL="285750" indent="-285750">
              <a:buFont typeface="Arial" panose="020B0604020202020204" pitchFamily="34" charset="0"/>
              <a:buChar char="•"/>
            </a:pPr>
            <a:r>
              <a:rPr lang="en-US" sz="2400" dirty="0">
                <a:solidFill>
                  <a:schemeClr val="accent1">
                    <a:lumMod val="75000"/>
                  </a:schemeClr>
                </a:solidFill>
                <a:latin typeface="Arial" panose="020B0604020202020204" pitchFamily="34" charset="0"/>
                <a:cs typeface="Arial" panose="020B0604020202020204" pitchFamily="34" charset="0"/>
              </a:rPr>
              <a:t>Pathway &amp; process enrichment analysis</a:t>
            </a:r>
          </a:p>
          <a:p>
            <a:pPr marL="285750" indent="-285750">
              <a:buFont typeface="Arial" panose="020B0604020202020204" pitchFamily="34" charset="0"/>
              <a:buChar char="•"/>
            </a:pPr>
            <a:r>
              <a:rPr lang="en-US" sz="2400" dirty="0">
                <a:solidFill>
                  <a:schemeClr val="accent1">
                    <a:lumMod val="75000"/>
                  </a:schemeClr>
                </a:solidFill>
                <a:latin typeface="Arial" panose="020B0604020202020204" pitchFamily="34" charset="0"/>
                <a:cs typeface="Arial" panose="020B0604020202020204" pitchFamily="34" charset="0"/>
              </a:rPr>
              <a:t>Protein-protein </a:t>
            </a:r>
            <a:r>
              <a:rPr lang="en-US" sz="2400" dirty="0" smtClean="0">
                <a:solidFill>
                  <a:schemeClr val="accent1">
                    <a:lumMod val="75000"/>
                  </a:schemeClr>
                </a:solidFill>
                <a:latin typeface="Arial" panose="020B0604020202020204" pitchFamily="34" charset="0"/>
                <a:cs typeface="Arial" panose="020B0604020202020204" pitchFamily="34" charset="0"/>
              </a:rPr>
              <a:t>interaction </a:t>
            </a:r>
            <a:r>
              <a:rPr lang="en-US" sz="2400" dirty="0">
                <a:solidFill>
                  <a:schemeClr val="accent1">
                    <a:lumMod val="75000"/>
                  </a:schemeClr>
                </a:solidFill>
                <a:latin typeface="Arial" panose="020B0604020202020204" pitchFamily="34" charset="0"/>
                <a:cs typeface="Arial" panose="020B0604020202020204" pitchFamily="34" charset="0"/>
              </a:rPr>
              <a:t>network analysis</a:t>
            </a:r>
          </a:p>
          <a:p>
            <a:pPr marL="285750" indent="-285750">
              <a:buFont typeface="Arial" panose="020B0604020202020204" pitchFamily="34" charset="0"/>
              <a:buChar char="•"/>
            </a:pPr>
            <a:r>
              <a:rPr lang="en-US" sz="2400" dirty="0">
                <a:solidFill>
                  <a:schemeClr val="accent1">
                    <a:lumMod val="75000"/>
                  </a:schemeClr>
                </a:solidFill>
                <a:latin typeface="Arial" panose="020B0604020202020204" pitchFamily="34" charset="0"/>
                <a:cs typeface="Arial" panose="020B0604020202020204" pitchFamily="34" charset="0"/>
              </a:rPr>
              <a:t>Overlap analysis across multiple gene lists</a:t>
            </a:r>
          </a:p>
          <a:p>
            <a:pPr marL="285750" indent="-285750">
              <a:buFont typeface="Arial" panose="020B0604020202020204" pitchFamily="34" charset="0"/>
              <a:buChar char="•"/>
            </a:pPr>
            <a:r>
              <a:rPr lang="en-US" sz="2400" dirty="0">
                <a:solidFill>
                  <a:schemeClr val="accent1">
                    <a:lumMod val="75000"/>
                  </a:schemeClr>
                </a:solidFill>
                <a:latin typeface="Arial" panose="020B0604020202020204" pitchFamily="34" charset="0"/>
                <a:cs typeface="Arial" panose="020B0604020202020204" pitchFamily="34" charset="0"/>
              </a:rPr>
              <a:t>Common and unique pathways across multiple studies</a:t>
            </a:r>
          </a:p>
          <a:p>
            <a:pPr marL="285750" indent="-285750">
              <a:buFont typeface="Arial" panose="020B0604020202020204" pitchFamily="34" charset="0"/>
              <a:buChar char="•"/>
            </a:pPr>
            <a:r>
              <a:rPr lang="en-US" sz="2400" dirty="0">
                <a:solidFill>
                  <a:schemeClr val="accent1">
                    <a:lumMod val="75000"/>
                  </a:schemeClr>
                </a:solidFill>
                <a:latin typeface="Arial" panose="020B0604020202020204" pitchFamily="34" charset="0"/>
                <a:cs typeface="Arial" panose="020B0604020202020204" pitchFamily="34" charset="0"/>
              </a:rPr>
              <a:t>Support key model </a:t>
            </a:r>
            <a:r>
              <a:rPr lang="en-US" sz="2400" dirty="0" smtClean="0">
                <a:solidFill>
                  <a:schemeClr val="accent1">
                    <a:lumMod val="75000"/>
                  </a:schemeClr>
                </a:solidFill>
                <a:latin typeface="Arial" panose="020B0604020202020204" pitchFamily="34" charset="0"/>
                <a:cs typeface="Arial" panose="020B0604020202020204" pitchFamily="34" charset="0"/>
              </a:rPr>
              <a:t>organisms</a:t>
            </a:r>
          </a:p>
          <a:p>
            <a:pPr>
              <a:lnSpc>
                <a:spcPct val="150000"/>
              </a:lnSpc>
            </a:pPr>
            <a:r>
              <a:rPr lang="en-US" sz="2400" b="1" dirty="0" smtClean="0">
                <a:solidFill>
                  <a:schemeClr val="accent1">
                    <a:lumMod val="75000"/>
                  </a:schemeClr>
                </a:solidFill>
                <a:latin typeface="Arial" panose="020B0604020202020204" pitchFamily="34" charset="0"/>
                <a:cs typeface="Arial" panose="020B0604020202020204" pitchFamily="34" charset="0"/>
              </a:rPr>
              <a:t>Scalable</a:t>
            </a:r>
          </a:p>
          <a:p>
            <a:pPr marL="285750" indent="-285750">
              <a:buFont typeface="Arial" panose="020B0604020202020204" pitchFamily="34" charset="0"/>
              <a:buChar char="•"/>
            </a:pPr>
            <a:r>
              <a:rPr lang="en-US" sz="2400" dirty="0" smtClean="0">
                <a:solidFill>
                  <a:schemeClr val="accent1">
                    <a:lumMod val="75000"/>
                  </a:schemeClr>
                </a:solidFill>
                <a:latin typeface="Arial" panose="020B0604020202020204" pitchFamily="34" charset="0"/>
                <a:cs typeface="Arial" panose="020B0604020202020204" pitchFamily="34" charset="0"/>
              </a:rPr>
              <a:t>Docker containers available for </a:t>
            </a:r>
            <a:r>
              <a:rPr lang="en-US" sz="2400" dirty="0" err="1" smtClean="0">
                <a:solidFill>
                  <a:schemeClr val="accent1">
                    <a:lumMod val="75000"/>
                  </a:schemeClr>
                </a:solidFill>
                <a:latin typeface="Arial" panose="020B0604020202020204" pitchFamily="34" charset="0"/>
                <a:cs typeface="Arial" panose="020B0604020202020204" pitchFamily="34" charset="0"/>
              </a:rPr>
              <a:t>bioinformaticians</a:t>
            </a:r>
            <a:endParaRPr lang="en-US" sz="2400" b="1" dirty="0">
              <a:solidFill>
                <a:schemeClr val="accent1">
                  <a:lumMod val="75000"/>
                </a:schemeClr>
              </a:solidFill>
              <a:latin typeface="Arial" panose="020B0604020202020204" pitchFamily="34" charset="0"/>
              <a:cs typeface="Arial" panose="020B0604020202020204" pitchFamily="34" charset="0"/>
            </a:endParaRPr>
          </a:p>
        </p:txBody>
      </p:sp>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7140" y="5291234"/>
            <a:ext cx="1120569" cy="1120569"/>
          </a:xfrm>
          <a:prstGeom prst="rect">
            <a:avLst/>
          </a:prstGeom>
        </p:spPr>
      </p:pic>
    </p:spTree>
    <p:extLst>
      <p:ext uri="{BB962C8B-B14F-4D97-AF65-F5344CB8AC3E}">
        <p14:creationId xmlns:p14="http://schemas.microsoft.com/office/powerpoint/2010/main" val="4382293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Gene List Summary</a:t>
            </a:r>
            <a:endParaRPr lang="en-US"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sp>
        <p:nvSpPr>
          <p:cNvPr id="5" name="Rectangle 4"/>
          <p:cNvSpPr/>
          <p:nvPr/>
        </p:nvSpPr>
        <p:spPr>
          <a:xfrm>
            <a:off x="3347310" y="6581001"/>
            <a:ext cx="5955495" cy="276999"/>
          </a:xfrm>
          <a:prstGeom prst="rect">
            <a:avLst/>
          </a:prstGeom>
          <a:noFill/>
        </p:spPr>
        <p:txBody>
          <a:bodyPr wrap="square">
            <a:spAutoFit/>
          </a:bodyPr>
          <a:lstStyle/>
          <a:p>
            <a:r>
              <a:rPr lang="en-US" sz="1200" dirty="0">
                <a:solidFill>
                  <a:schemeClr val="tx2"/>
                </a:solidFill>
                <a:latin typeface="Arial" panose="020B0604020202020204" pitchFamily="34" charset="0"/>
                <a:cs typeface="Arial" panose="020B0604020202020204" pitchFamily="34" charset="0"/>
              </a:rPr>
              <a:t>Please check online </a:t>
            </a:r>
            <a:r>
              <a:rPr lang="en-US" sz="1200" dirty="0" err="1">
                <a:solidFill>
                  <a:schemeClr val="tx2"/>
                </a:solidFill>
                <a:latin typeface="Arial" panose="020B0604020202020204" pitchFamily="34" charset="0"/>
                <a:cs typeface="Arial" panose="020B0604020202020204" pitchFamily="34" charset="0"/>
                <a:hlinkClick r:id="rId3"/>
              </a:rPr>
              <a:t>Metascape</a:t>
            </a:r>
            <a:r>
              <a:rPr lang="en-US" sz="1200" dirty="0">
                <a:solidFill>
                  <a:schemeClr val="tx2"/>
                </a:solidFill>
                <a:latin typeface="Arial" panose="020B0604020202020204" pitchFamily="34" charset="0"/>
                <a:cs typeface="Arial" panose="020B0604020202020204" pitchFamily="34" charset="0"/>
                <a:hlinkClick r:id="rId3"/>
              </a:rPr>
              <a:t> User Manual</a:t>
            </a:r>
            <a:r>
              <a:rPr lang="en-US" sz="1200" dirty="0">
                <a:solidFill>
                  <a:schemeClr val="tx2"/>
                </a:solidFill>
                <a:latin typeface="Arial" panose="020B0604020202020204" pitchFamily="34" charset="0"/>
                <a:cs typeface="Arial" panose="020B0604020202020204" pitchFamily="34" charset="0"/>
              </a:rPr>
              <a:t> for explanation of each annotation field.</a:t>
            </a:r>
          </a:p>
        </p:txBody>
      </p:sp>
      <p:graphicFrame>
        <p:nvGraphicFramePr>
          <p:cNvPr id="6" name="Table 5"/>
          <p:cNvGraphicFramePr>
            <a:graphicFrameLocks noGrp="1"/>
          </p:cNvGraphicFramePr>
          <p:nvPr/>
        </p:nvGraphicFramePr>
        <p:xfrm>
          <a:off x="640080" y="1665465"/>
          <a:ext cx="10911535" cy="4729480"/>
        </p:xfrm>
        <a:graphic>
          <a:graphicData uri="http://schemas.openxmlformats.org/drawingml/2006/table">
            <a:tbl>
              <a:tblPr firstRow="1" bandRow="1">
                <a:tableStyleId>{5C22544A-7EE6-4342-B048-85BDC9FD1C3A}</a:tableStyleId>
              </a:tblPr>
              <a:tblGrid>
                <a:gridCol w="2727883"/>
                <a:gridCol w="2727883"/>
                <a:gridCol w="2727883"/>
                <a:gridCol w="2727886"/>
              </a:tblGrid>
              <a:tr h="177800">
                <a:tc>
                  <a:txBody>
                    <a:bodyPr/>
                    <a:lstStyle/>
                    <a:p>
                      <a:r>
                        <a:t>Name</a:t>
                      </a:r>
                    </a:p>
                  </a:txBody>
                  <a:tcPr/>
                </a:tc>
                <a:tc>
                  <a:txBody>
                    <a:bodyPr/>
                    <a:lstStyle/>
                    <a:p>
                      <a:r>
                        <a:t>Total</a:t>
                      </a:r>
                    </a:p>
                  </a:txBody>
                  <a:tcPr/>
                </a:tc>
                <a:tc>
                  <a:txBody>
                    <a:bodyPr/>
                    <a:lstStyle/>
                    <a:p>
                      <a:r>
                        <a:t>Unique</a:t>
                      </a:r>
                    </a:p>
                  </a:txBody>
                  <a:tcPr/>
                </a:tc>
                <a:tc>
                  <a:txBody>
                    <a:bodyPr/>
                    <a:lstStyle/>
                    <a:p>
                      <a:r>
                        <a:t>_Color_</a:t>
                      </a:r>
                    </a:p>
                  </a:txBody>
                  <a:tcPr/>
                </a:tc>
              </a:tr>
              <a:tr h="568960">
                <a:tc>
                  <a:txBody>
                    <a:bodyPr/>
                    <a:lstStyle/>
                    <a:p>
                      <a:r>
                        <a:t>CNet-SVM</a:t>
                      </a:r>
                    </a:p>
                  </a:txBody>
                  <a:tcPr/>
                </a:tc>
                <a:tc>
                  <a:txBody>
                    <a:bodyPr/>
                    <a:lstStyle/>
                    <a:p>
                      <a:r>
                        <a:t>32</a:t>
                      </a:r>
                    </a:p>
                  </a:txBody>
                  <a:tcPr/>
                </a:tc>
                <a:tc>
                  <a:txBody>
                    <a:bodyPr/>
                    <a:lstStyle/>
                    <a:p>
                      <a:r>
                        <a:t>32</a:t>
                      </a:r>
                    </a:p>
                  </a:txBody>
                  <a:tcPr/>
                </a:tc>
                <a:tc>
                  <a:txBody>
                    <a:bodyPr/>
                    <a:lstStyle/>
                    <a:p>
                      <a:r>
                        <a:t>#E41A1C</a:t>
                      </a:r>
                    </a:p>
                  </a:txBody>
                  <a:tcPr>
                    <a:solidFill>
                      <a:srgbClr val="E41A1C"/>
                    </a:solidFill>
                  </a:tcPr>
                </a:tc>
              </a:tr>
              <a:tr h="568960">
                <a:tc>
                  <a:txBody>
                    <a:bodyPr/>
                    <a:lstStyle/>
                    <a:p>
                      <a:r>
                        <a:t>Enet-SVM</a:t>
                      </a:r>
                    </a:p>
                  </a:txBody>
                  <a:tcPr/>
                </a:tc>
                <a:tc>
                  <a:txBody>
                    <a:bodyPr/>
                    <a:lstStyle/>
                    <a:p>
                      <a:r>
                        <a:t>7</a:t>
                      </a:r>
                    </a:p>
                  </a:txBody>
                  <a:tcPr/>
                </a:tc>
                <a:tc>
                  <a:txBody>
                    <a:bodyPr/>
                    <a:lstStyle/>
                    <a:p>
                      <a:r>
                        <a:t>7</a:t>
                      </a:r>
                    </a:p>
                  </a:txBody>
                  <a:tcPr/>
                </a:tc>
                <a:tc>
                  <a:txBody>
                    <a:bodyPr/>
                    <a:lstStyle/>
                    <a:p>
                      <a:r>
                        <a:t>#377EB8</a:t>
                      </a:r>
                    </a:p>
                  </a:txBody>
                  <a:tcPr>
                    <a:solidFill>
                      <a:srgbClr val="377EB8"/>
                    </a:solidFill>
                  </a:tcPr>
                </a:tc>
              </a:tr>
              <a:tr h="568960">
                <a:tc>
                  <a:txBody>
                    <a:bodyPr/>
                    <a:lstStyle/>
                    <a:p>
                      <a:r>
                        <a:t>L2SCAD-SVM</a:t>
                      </a:r>
                    </a:p>
                  </a:txBody>
                  <a:tcPr/>
                </a:tc>
                <a:tc>
                  <a:txBody>
                    <a:bodyPr/>
                    <a:lstStyle/>
                    <a:p>
                      <a:r>
                        <a:t>20</a:t>
                      </a:r>
                    </a:p>
                  </a:txBody>
                  <a:tcPr/>
                </a:tc>
                <a:tc>
                  <a:txBody>
                    <a:bodyPr/>
                    <a:lstStyle/>
                    <a:p>
                      <a:r>
                        <a:t>20</a:t>
                      </a:r>
                    </a:p>
                  </a:txBody>
                  <a:tcPr/>
                </a:tc>
                <a:tc>
                  <a:txBody>
                    <a:bodyPr/>
                    <a:lstStyle/>
                    <a:p>
                      <a:r>
                        <a:t>#4DAF4A</a:t>
                      </a:r>
                    </a:p>
                  </a:txBody>
                  <a:tcPr>
                    <a:solidFill>
                      <a:srgbClr val="4DAF4A"/>
                    </a:solidFill>
                  </a:tcPr>
                </a:tc>
              </a:tr>
              <a:tr h="568960">
                <a:tc>
                  <a:txBody>
                    <a:bodyPr/>
                    <a:lstStyle/>
                    <a:p>
                      <a:r>
                        <a:t>Lasso-SVM</a:t>
                      </a:r>
                    </a:p>
                  </a:txBody>
                  <a:tcPr/>
                </a:tc>
                <a:tc>
                  <a:txBody>
                    <a:bodyPr/>
                    <a:lstStyle/>
                    <a:p>
                      <a:r>
                        <a:t>9</a:t>
                      </a:r>
                    </a:p>
                  </a:txBody>
                  <a:tcPr/>
                </a:tc>
                <a:tc>
                  <a:txBody>
                    <a:bodyPr/>
                    <a:lstStyle/>
                    <a:p>
                      <a:r>
                        <a:t>9</a:t>
                      </a:r>
                    </a:p>
                  </a:txBody>
                  <a:tcPr/>
                </a:tc>
                <a:tc>
                  <a:txBody>
                    <a:bodyPr/>
                    <a:lstStyle/>
                    <a:p>
                      <a:r>
                        <a:t>#984EA3</a:t>
                      </a:r>
                    </a:p>
                  </a:txBody>
                  <a:tcPr>
                    <a:solidFill>
                      <a:srgbClr val="984EA3"/>
                    </a:solidFill>
                  </a:tcPr>
                </a:tc>
              </a:tr>
              <a:tr h="568960">
                <a:tc>
                  <a:txBody>
                    <a:bodyPr/>
                    <a:lstStyle/>
                    <a:p>
                      <a:r>
                        <a:t>SCAD-SVM</a:t>
                      </a:r>
                    </a:p>
                  </a:txBody>
                  <a:tcPr/>
                </a:tc>
                <a:tc>
                  <a:txBody>
                    <a:bodyPr/>
                    <a:lstStyle/>
                    <a:p>
                      <a:r>
                        <a:t>12</a:t>
                      </a:r>
                    </a:p>
                  </a:txBody>
                  <a:tcPr/>
                </a:tc>
                <a:tc>
                  <a:txBody>
                    <a:bodyPr/>
                    <a:lstStyle/>
                    <a:p>
                      <a:r>
                        <a:t>12</a:t>
                      </a:r>
                    </a:p>
                  </a:txBody>
                  <a:tcPr/>
                </a:tc>
                <a:tc>
                  <a:txBody>
                    <a:bodyPr/>
                    <a:lstStyle/>
                    <a:p>
                      <a:r>
                        <a:t>#FF7F00</a:t>
                      </a:r>
                    </a:p>
                  </a:txBody>
                  <a:tcPr>
                    <a:solidFill>
                      <a:srgbClr val="FF7F00"/>
                    </a:solidFill>
                  </a:tcPr>
                </a:tc>
              </a:tr>
              <a:tr h="568960">
                <a:tc>
                  <a:txBody>
                    <a:bodyPr/>
                    <a:lstStyle/>
                    <a:p>
                      <a:r>
                        <a:t>SGLasso-SVM</a:t>
                      </a:r>
                    </a:p>
                  </a:txBody>
                  <a:tcPr/>
                </a:tc>
                <a:tc>
                  <a:txBody>
                    <a:bodyPr/>
                    <a:lstStyle/>
                    <a:p>
                      <a:r>
                        <a:t>28</a:t>
                      </a:r>
                    </a:p>
                  </a:txBody>
                  <a:tcPr/>
                </a:tc>
                <a:tc>
                  <a:txBody>
                    <a:bodyPr/>
                    <a:lstStyle/>
                    <a:p>
                      <a:r>
                        <a:t>28</a:t>
                      </a:r>
                    </a:p>
                  </a:txBody>
                  <a:tcPr/>
                </a:tc>
                <a:tc>
                  <a:txBody>
                    <a:bodyPr/>
                    <a:lstStyle/>
                    <a:p>
                      <a:r>
                        <a:t>#FFFF33</a:t>
                      </a:r>
                    </a:p>
                  </a:txBody>
                  <a:tcPr>
                    <a:solidFill>
                      <a:srgbClr val="FFFF33"/>
                    </a:solidFill>
                  </a:tcPr>
                </a:tc>
              </a:tr>
              <a:tr h="568960">
                <a:tc>
                  <a:txBody>
                    <a:bodyPr/>
                    <a:lstStyle/>
                    <a:p>
                      <a:r>
                        <a:t>SVM-RFE</a:t>
                      </a:r>
                    </a:p>
                  </a:txBody>
                  <a:tcPr/>
                </a:tc>
                <a:tc>
                  <a:txBody>
                    <a:bodyPr/>
                    <a:lstStyle/>
                    <a:p>
                      <a:r>
                        <a:t>30</a:t>
                      </a:r>
                    </a:p>
                  </a:txBody>
                  <a:tcPr/>
                </a:tc>
                <a:tc>
                  <a:txBody>
                    <a:bodyPr/>
                    <a:lstStyle/>
                    <a:p>
                      <a:r>
                        <a:t>30</a:t>
                      </a:r>
                    </a:p>
                  </a:txBody>
                  <a:tcPr/>
                </a:tc>
                <a:tc>
                  <a:txBody>
                    <a:bodyPr/>
                    <a:lstStyle/>
                    <a:p>
                      <a:r>
                        <a:t>#A65628</a:t>
                      </a:r>
                    </a:p>
                  </a:txBody>
                  <a:tcPr>
                    <a:solidFill>
                      <a:srgbClr val="A65628"/>
                    </a:solidFill>
                  </a:tcPr>
                </a:tc>
              </a:tr>
              <a:tr h="568960">
                <a:tc>
                  <a:txBody>
                    <a:bodyPr/>
                    <a:lstStyle/>
                    <a:p>
                      <a:r>
                        <a:t>mRMR-SVM</a:t>
                      </a:r>
                    </a:p>
                  </a:txBody>
                  <a:tcPr/>
                </a:tc>
                <a:tc>
                  <a:txBody>
                    <a:bodyPr/>
                    <a:lstStyle/>
                    <a:p>
                      <a:r>
                        <a:t>30</a:t>
                      </a:r>
                    </a:p>
                  </a:txBody>
                  <a:tcPr/>
                </a:tc>
                <a:tc>
                  <a:txBody>
                    <a:bodyPr/>
                    <a:lstStyle/>
                    <a:p>
                      <a:r>
                        <a:t>30</a:t>
                      </a:r>
                    </a:p>
                  </a:txBody>
                  <a:tcPr/>
                </a:tc>
                <a:tc>
                  <a:txBody>
                    <a:bodyPr/>
                    <a:lstStyle/>
                    <a:p>
                      <a:r>
                        <a:t>#F781BF</a:t>
                      </a:r>
                    </a:p>
                  </a:txBody>
                  <a:tcPr>
                    <a:solidFill>
                      <a:srgbClr val="F781BF"/>
                    </a:solidFill>
                  </a:tcPr>
                </a:tc>
              </a:tr>
            </a:tbl>
          </a:graphicData>
        </a:graphic>
      </p:graphicFrame>
    </p:spTree>
    <p:extLst>
      <p:ext uri="{BB962C8B-B14F-4D97-AF65-F5344CB8AC3E}">
        <p14:creationId xmlns:p14="http://schemas.microsoft.com/office/powerpoint/2010/main" val="41033094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Biological Interpretation</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PPI Network &amp; MCODE Components</a:t>
            </a:r>
          </a:p>
        </p:txBody>
      </p:sp>
      <p:sp>
        <p:nvSpPr>
          <p:cNvPr id="3" name="TextBox 2"/>
          <p:cNvSpPr txBox="1"/>
          <p:nvPr/>
        </p:nvSpPr>
        <p:spPr>
          <a:xfrm>
            <a:off x="2278375" y="1291130"/>
            <a:ext cx="7758754" cy="400110"/>
          </a:xfrm>
          <a:prstGeom prst="rect">
            <a:avLst/>
          </a:prstGeom>
          <a:noFill/>
        </p:spPr>
        <p:txBody>
          <a:bodyPr wrap="square" rtlCol="0">
            <a:spAutoFit/>
          </a:bodyPr>
          <a:lstStyle/>
          <a:p>
            <a:r>
              <a:t>Gene List: mRMR-SVM</a:t>
            </a:r>
          </a:p>
        </p:txBody>
      </p:sp>
      <p:graphicFrame>
        <p:nvGraphicFramePr>
          <p:cNvPr id="4" name="Table 3"/>
          <p:cNvGraphicFramePr>
            <a:graphicFrameLocks noGrp="1"/>
          </p:cNvGraphicFramePr>
          <p:nvPr/>
        </p:nvGraphicFramePr>
        <p:xfrm>
          <a:off x="640080" y="1665465"/>
          <a:ext cx="10911535" cy="4274312"/>
        </p:xfrm>
        <a:graphic>
          <a:graphicData uri="http://schemas.openxmlformats.org/drawingml/2006/table">
            <a:tbl>
              <a:tblPr firstRow="1" bandRow="1">
                <a:tableStyleId>{5C22544A-7EE6-4342-B048-85BDC9FD1C3A}</a:tableStyleId>
              </a:tblPr>
              <a:tblGrid>
                <a:gridCol w="1097280"/>
                <a:gridCol w="9814255"/>
              </a:tblGrid>
              <a:tr h="177800">
                <a:tc>
                  <a:txBody>
                    <a:bodyPr/>
                    <a:lstStyle/>
                    <a:p>
                      <a:r>
                        <a:t>Network</a:t>
                      </a:r>
                    </a:p>
                  </a:txBody>
                  <a:tcPr/>
                </a:tc>
                <a:tc>
                  <a:txBody>
                    <a:bodyPr/>
                    <a:lstStyle/>
                    <a:p>
                      <a:r>
                        <a:t>Annotation</a:t>
                      </a:r>
                    </a:p>
                  </a:txBody>
                  <a:tcPr/>
                </a:tc>
              </a:tr>
              <a:tr h="1024128">
                <a:tc>
                  <a:txBody>
                    <a:bodyPr/>
                    <a:lstStyle/>
                    <a:p>
                      <a:r>
                        <a:t>mRMR-SVM</a:t>
                      </a:r>
                    </a:p>
                  </a:txBody>
                  <a:tcPr/>
                </a:tc>
                <a:tc>
                  <a:txBody>
                    <a:bodyPr/>
                    <a:lstStyle/>
                    <a:p>
                      <a:r>
                        <a:t>R-HSA-5663202|Diseases of signal transduction by growth factor receptors and second messengers|-13.0;hsa05224|Breast cancer|-12.5;hsa05226|Gastric cancer|-12.4</a:t>
                      </a:r>
                    </a:p>
                  </a:txBody>
                  <a:tcPr/>
                </a:tc>
              </a:tr>
              <a:tr h="1024128">
                <a:tc>
                  <a:txBody>
                    <a:bodyPr/>
                    <a:lstStyle/>
                    <a:p>
                      <a:r>
                        <a:t>mRMR-SVM_MCODE_ALL</a:t>
                      </a:r>
                    </a:p>
                  </a:txBody>
                  <a:tcPr/>
                </a:tc>
                <a:tc>
                  <a:txBody>
                    <a:bodyPr/>
                    <a:lstStyle/>
                    <a:p>
                      <a:r>
                        <a:t>hsa05226|Gastric cancer|-13.9;WP4787|Osteoblast differentiation and related diseases|-11.3;R-HSA-5663202|Diseases of signal transduction by growth factor receptors and second messengers|-11.1</a:t>
                      </a:r>
                    </a:p>
                  </a:txBody>
                  <a:tcPr/>
                </a:tc>
              </a:tr>
              <a:tr h="1024128">
                <a:tc>
                  <a:txBody>
                    <a:bodyPr/>
                    <a:lstStyle/>
                    <a:p>
                      <a:r>
                        <a:t>mRMR-SVM_SUB1_MCODE_1</a:t>
                      </a:r>
                    </a:p>
                  </a:txBody>
                  <a:tcPr/>
                </a:tc>
                <a:tc>
                  <a:txBody>
                    <a:bodyPr/>
                    <a:lstStyle/>
                    <a:p>
                      <a:r>
                        <a:t>GO:0001837|epithelial to mesenchymal transition|-7.8;WP3931|Embryonic stem cell pluripotency pathways|-7.2;WP4787|Osteoblast differentiation and related diseases|-7.2</a:t>
                      </a:r>
                    </a:p>
                  </a:txBody>
                  <a:tcPr/>
                </a:tc>
              </a:tr>
              <a:tr h="1024128">
                <a:tc>
                  <a:txBody>
                    <a:bodyPr/>
                    <a:lstStyle/>
                    <a:p>
                      <a:r>
                        <a:t>mRMR-SVM_SUB1_MCODE_2</a:t>
                      </a:r>
                    </a:p>
                  </a:txBody>
                  <a:tcPr/>
                </a:tc>
                <a:tc>
                  <a:txBody>
                    <a:bodyPr/>
                    <a:lstStyle/>
                    <a:p>
                      <a:r>
                        <a:t>R-HSA-5654741|Signaling by FGFR3|-8.7;R-HSA-5654743|Signaling by FGFR4|-8.6;R-HSA-5654736|Signaling by FGFR1|-8.4</a:t>
                      </a:r>
                    </a:p>
                  </a:txBody>
                  <a:tcPr/>
                </a:tc>
              </a:tr>
            </a:tbl>
          </a:graphicData>
        </a:graphic>
      </p:graphicFrame>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PPI MCODE Components</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sp>
        <p:nvSpPr>
          <p:cNvPr id="3" name="TextBox 2"/>
          <p:cNvSpPr txBox="1"/>
          <p:nvPr/>
        </p:nvSpPr>
        <p:spPr>
          <a:xfrm>
            <a:off x="2278375" y="1291130"/>
            <a:ext cx="7758754" cy="400110"/>
          </a:xfrm>
          <a:prstGeom prst="rect">
            <a:avLst/>
          </a:prstGeom>
          <a:noFill/>
        </p:spPr>
        <p:txBody>
          <a:bodyPr wrap="square" rtlCol="0">
            <a:spAutoFit/>
          </a:bodyPr>
          <a:lstStyle/>
          <a:p>
            <a:r>
              <a:t>Gene List: mRMR-SVM</a:t>
            </a:r>
          </a:p>
        </p:txBody>
      </p:sp>
      <p:pic>
        <p:nvPicPr>
          <p:cNvPr id="4" name="Picture 3" descr="mRMR-SVM_MCODE_ALL_PPIColorByCluster.png"/>
          <p:cNvPicPr>
            <a:picLocks noChangeAspect="1"/>
          </p:cNvPicPr>
          <p:nvPr/>
        </p:nvPicPr>
        <p:blipFill>
          <a:blip r:embed="rId2"/>
          <a:stretch>
            <a:fillRect/>
          </a:stretch>
        </p:blipFill>
        <p:spPr>
          <a:xfrm>
            <a:off x="640080" y="2334262"/>
            <a:ext cx="10911535" cy="3783047"/>
          </a:xfrm>
          <a:prstGeom prst="rect">
            <a:avLst/>
          </a:prstGeom>
        </p:spPr>
      </p:pic>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3" name="TextBox 2"/>
          <p:cNvSpPr txBox="1"/>
          <p:nvPr/>
        </p:nvSpPr>
        <p:spPr>
          <a:xfrm>
            <a:off x="2278375" y="1291130"/>
            <a:ext cx="7758754" cy="400110"/>
          </a:xfrm>
          <a:prstGeom prst="rect">
            <a:avLst/>
          </a:prstGeom>
          <a:noFill/>
        </p:spPr>
        <p:txBody>
          <a:bodyPr wrap="square" rtlCol="0">
            <a:spAutoFit/>
          </a:bodyPr>
          <a:lstStyle/>
          <a:p>
            <a:r>
              <a:t>Gene List: mRMR-SVM</a:t>
            </a:r>
          </a:p>
        </p:txBody>
      </p:sp>
      <p:sp>
        <p:nvSpPr>
          <p:cNvPr id="5" name="Title 4"/>
          <p:cNvSpPr>
            <a:spLocks noGrp="1"/>
          </p:cNvSpPr>
          <p:nvPr>
            <p:ph type="title" idx="4294967295"/>
          </p:nvPr>
        </p:nvSpPr>
        <p:spPr>
          <a:xfrm>
            <a:off x="1524001" y="374650"/>
            <a:ext cx="8236919"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Protein-protein</a:t>
            </a:r>
            <a:r>
              <a:rPr lang="en-US" b="1" dirty="0" smtClean="0">
                <a:ln w="3175" cap="rnd">
                  <a:solidFill>
                    <a:schemeClr val="accent1">
                      <a:lumMod val="20000"/>
                      <a:lumOff val="80000"/>
                    </a:schemeClr>
                  </a:solidFill>
                  <a:round/>
                </a:ln>
              </a:rPr>
              <a:t> Interaction Network</a:t>
            </a:r>
            <a:endParaRPr lang="en-US" dirty="0"/>
          </a:p>
        </p:txBody>
      </p:sp>
      <p:pic>
        <p:nvPicPr>
          <p:cNvPr id="6" name="Picture 5" descr="mRMR-SVM_PPIColorByCluster.png"/>
          <p:cNvPicPr>
            <a:picLocks noChangeAspect="1"/>
          </p:cNvPicPr>
          <p:nvPr/>
        </p:nvPicPr>
        <p:blipFill>
          <a:blip r:embed="rId2"/>
          <a:stretch>
            <a:fillRect/>
          </a:stretch>
        </p:blipFill>
        <p:spPr>
          <a:xfrm>
            <a:off x="2555890" y="1665465"/>
            <a:ext cx="7079915" cy="5120640"/>
          </a:xfrm>
          <a:prstGeom prst="rect">
            <a:avLst/>
          </a:prstGeom>
        </p:spPr>
      </p:pic>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Biological Interpretation</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PPI Network &amp; MCODE Components</a:t>
            </a:r>
          </a:p>
        </p:txBody>
      </p:sp>
      <p:sp>
        <p:nvSpPr>
          <p:cNvPr id="3" name="TextBox 2"/>
          <p:cNvSpPr txBox="1"/>
          <p:nvPr/>
        </p:nvSpPr>
        <p:spPr>
          <a:xfrm>
            <a:off x="2278375" y="1291130"/>
            <a:ext cx="7758754" cy="400110"/>
          </a:xfrm>
          <a:prstGeom prst="rect">
            <a:avLst/>
          </a:prstGeom>
          <a:noFill/>
        </p:spPr>
        <p:txBody>
          <a:bodyPr wrap="square" rtlCol="0">
            <a:spAutoFit/>
          </a:bodyPr>
          <a:lstStyle/>
          <a:p>
            <a:r>
              <a:t>Gene List: SVM-RFE</a:t>
            </a:r>
          </a:p>
        </p:txBody>
      </p:sp>
      <p:graphicFrame>
        <p:nvGraphicFramePr>
          <p:cNvPr id="4" name="Table 3"/>
          <p:cNvGraphicFramePr>
            <a:graphicFrameLocks noGrp="1"/>
          </p:cNvGraphicFramePr>
          <p:nvPr/>
        </p:nvGraphicFramePr>
        <p:xfrm>
          <a:off x="640080" y="1665465"/>
          <a:ext cx="10911535" cy="2738120"/>
        </p:xfrm>
        <a:graphic>
          <a:graphicData uri="http://schemas.openxmlformats.org/drawingml/2006/table">
            <a:tbl>
              <a:tblPr firstRow="1" bandRow="1">
                <a:tableStyleId>{5C22544A-7EE6-4342-B048-85BDC9FD1C3A}</a:tableStyleId>
              </a:tblPr>
              <a:tblGrid>
                <a:gridCol w="1097280"/>
                <a:gridCol w="9814255"/>
              </a:tblGrid>
              <a:tr h="177800">
                <a:tc>
                  <a:txBody>
                    <a:bodyPr/>
                    <a:lstStyle/>
                    <a:p>
                      <a:r>
                        <a:t>Network</a:t>
                      </a:r>
                    </a:p>
                  </a:txBody>
                  <a:tcPr/>
                </a:tc>
                <a:tc>
                  <a:txBody>
                    <a:bodyPr/>
                    <a:lstStyle/>
                    <a:p>
                      <a:r>
                        <a:t>Annotation</a:t>
                      </a:r>
                    </a:p>
                  </a:txBody>
                  <a:tcPr/>
                </a:tc>
              </a:tr>
              <a:tr h="2560320">
                <a:tc>
                  <a:txBody>
                    <a:bodyPr/>
                    <a:lstStyle/>
                    <a:p>
                      <a:r>
                        <a:t>SVM-RFE</a:t>
                      </a:r>
                    </a:p>
                  </a:txBody>
                  <a:tcPr/>
                </a:tc>
                <a:tc>
                  <a:txBody>
                    <a:bodyPr/>
                    <a:lstStyle/>
                    <a:p>
                      <a:r>
                        <a:t>WP3932|Focal adhesion: PI3K-Akt-mTOR-signaling pathway|-4.4;WP4172|PI3K-Akt signaling pathway|-4.3;hsa04151|PI3K-Akt signaling pathway|-4.3</a:t>
                      </a:r>
                    </a:p>
                  </a:txBody>
                  <a:tcPr/>
                </a:tc>
              </a:tr>
            </a:tbl>
          </a:graphicData>
        </a:graphic>
      </p:graphicFrame>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PPI MCODE Components</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sp>
        <p:nvSpPr>
          <p:cNvPr id="3" name="TextBox 2"/>
          <p:cNvSpPr txBox="1"/>
          <p:nvPr/>
        </p:nvSpPr>
        <p:spPr>
          <a:xfrm>
            <a:off x="2278375" y="1291130"/>
            <a:ext cx="7758754" cy="400110"/>
          </a:xfrm>
          <a:prstGeom prst="rect">
            <a:avLst/>
          </a:prstGeom>
          <a:noFill/>
        </p:spPr>
        <p:txBody>
          <a:bodyPr wrap="square" rtlCol="0">
            <a:spAutoFit/>
          </a:bodyPr>
          <a:lstStyle/>
          <a:p>
            <a:r>
              <a:rPr lang="en-US" sz="2000" b="1" dirty="0">
                <a:solidFill>
                  <a:schemeClr val="tx2"/>
                </a:solidFill>
                <a:latin typeface="Arial" panose="020B0604020202020204" pitchFamily="34" charset="0"/>
                <a:cs typeface="Arial" panose="020B0604020202020204" pitchFamily="34" charset="0"/>
              </a:rPr>
              <a:t>Gene List:</a:t>
            </a:r>
            <a:endParaRPr lang="en-US" sz="2000" b="1" dirty="0">
              <a:solidFill>
                <a:srgbClr val="C00000"/>
              </a:solidFill>
              <a:latin typeface="Arial" panose="020B0604020202020204" pitchFamily="34" charset="0"/>
              <a:cs typeface="Arial" panose="020B0604020202020204" pitchFamily="34" charset="0"/>
            </a:endParaR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3" name="TextBox 2"/>
          <p:cNvSpPr txBox="1"/>
          <p:nvPr/>
        </p:nvSpPr>
        <p:spPr>
          <a:xfrm>
            <a:off x="2278375" y="1291130"/>
            <a:ext cx="7758754" cy="400110"/>
          </a:xfrm>
          <a:prstGeom prst="rect">
            <a:avLst/>
          </a:prstGeom>
          <a:noFill/>
        </p:spPr>
        <p:txBody>
          <a:bodyPr wrap="square" rtlCol="0">
            <a:spAutoFit/>
          </a:bodyPr>
          <a:lstStyle/>
          <a:p>
            <a:r>
              <a:t>Gene List: SVM-RFE</a:t>
            </a:r>
          </a:p>
        </p:txBody>
      </p:sp>
      <p:sp>
        <p:nvSpPr>
          <p:cNvPr id="5" name="Title 4"/>
          <p:cNvSpPr>
            <a:spLocks noGrp="1"/>
          </p:cNvSpPr>
          <p:nvPr>
            <p:ph type="title" idx="4294967295"/>
          </p:nvPr>
        </p:nvSpPr>
        <p:spPr>
          <a:xfrm>
            <a:off x="1524001" y="374650"/>
            <a:ext cx="8236919"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Protein-protein</a:t>
            </a:r>
            <a:r>
              <a:rPr lang="en-US" b="1" dirty="0" smtClean="0">
                <a:ln w="3175" cap="rnd">
                  <a:solidFill>
                    <a:schemeClr val="accent1">
                      <a:lumMod val="20000"/>
                      <a:lumOff val="80000"/>
                    </a:schemeClr>
                  </a:solidFill>
                  <a:round/>
                </a:ln>
              </a:rPr>
              <a:t> Interaction Network</a:t>
            </a:r>
            <a:endParaRPr lang="en-US" dirty="0"/>
          </a:p>
        </p:txBody>
      </p:sp>
      <p:pic>
        <p:nvPicPr>
          <p:cNvPr id="6" name="Picture 5" descr="SVM-RFE_PPIColorByCluster.png"/>
          <p:cNvPicPr>
            <a:picLocks noChangeAspect="1"/>
          </p:cNvPicPr>
          <p:nvPr/>
        </p:nvPicPr>
        <p:blipFill>
          <a:blip r:embed="rId2"/>
          <a:stretch>
            <a:fillRect/>
          </a:stretch>
        </p:blipFill>
        <p:spPr>
          <a:xfrm>
            <a:off x="2891704" y="1665465"/>
            <a:ext cx="6408286" cy="5120640"/>
          </a:xfrm>
          <a:prstGeom prst="rect">
            <a:avLst/>
          </a:prstGeom>
        </p:spPr>
      </p:pic>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Biological Interpretation</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PPI Network &amp; MCODE Components</a:t>
            </a:r>
          </a:p>
        </p:txBody>
      </p:sp>
      <p:sp>
        <p:nvSpPr>
          <p:cNvPr id="3" name="TextBox 2"/>
          <p:cNvSpPr txBox="1"/>
          <p:nvPr/>
        </p:nvSpPr>
        <p:spPr>
          <a:xfrm>
            <a:off x="2278375" y="1291130"/>
            <a:ext cx="7758754" cy="400110"/>
          </a:xfrm>
          <a:prstGeom prst="rect">
            <a:avLst/>
          </a:prstGeom>
          <a:noFill/>
        </p:spPr>
        <p:txBody>
          <a:bodyPr wrap="square" rtlCol="0">
            <a:spAutoFit/>
          </a:bodyPr>
          <a:lstStyle/>
          <a:p>
            <a:r>
              <a:t>Gene List: SGLasso-SVM</a:t>
            </a:r>
          </a:p>
        </p:txBody>
      </p:sp>
      <p:graphicFrame>
        <p:nvGraphicFramePr>
          <p:cNvPr id="4" name="Table 3"/>
          <p:cNvGraphicFramePr>
            <a:graphicFrameLocks noGrp="1"/>
          </p:cNvGraphicFramePr>
          <p:nvPr/>
        </p:nvGraphicFramePr>
        <p:xfrm>
          <a:off x="640080" y="1665465"/>
          <a:ext cx="10911535" cy="4018280"/>
        </p:xfrm>
        <a:graphic>
          <a:graphicData uri="http://schemas.openxmlformats.org/drawingml/2006/table">
            <a:tbl>
              <a:tblPr firstRow="1" bandRow="1">
                <a:tableStyleId>{5C22544A-7EE6-4342-B048-85BDC9FD1C3A}</a:tableStyleId>
              </a:tblPr>
              <a:tblGrid>
                <a:gridCol w="1097280"/>
                <a:gridCol w="9814255"/>
              </a:tblGrid>
              <a:tr h="177800">
                <a:tc>
                  <a:txBody>
                    <a:bodyPr/>
                    <a:lstStyle/>
                    <a:p>
                      <a:r>
                        <a:t>Network</a:t>
                      </a:r>
                    </a:p>
                  </a:txBody>
                  <a:tcPr/>
                </a:tc>
                <a:tc>
                  <a:txBody>
                    <a:bodyPr/>
                    <a:lstStyle/>
                    <a:p>
                      <a:r>
                        <a:t>Annotation</a:t>
                      </a:r>
                    </a:p>
                  </a:txBody>
                  <a:tcPr/>
                </a:tc>
              </a:tr>
              <a:tr h="1280160">
                <a:tc>
                  <a:txBody>
                    <a:bodyPr/>
                    <a:lstStyle/>
                    <a:p>
                      <a:r>
                        <a:t>SGLasso-SVM</a:t>
                      </a:r>
                    </a:p>
                  </a:txBody>
                  <a:tcPr/>
                </a:tc>
                <a:tc>
                  <a:txBody>
                    <a:bodyPr/>
                    <a:lstStyle/>
                    <a:p>
                      <a:r>
                        <a:t>GO:0007088|regulation of mitotic nuclear division|-9.0;GO:0051301|cell division|-8.9;GO:1903047|mitotic cell cycle process|-8.9</a:t>
                      </a:r>
                    </a:p>
                  </a:txBody>
                  <a:tcPr/>
                </a:tc>
              </a:tr>
              <a:tr h="1280160">
                <a:tc>
                  <a:txBody>
                    <a:bodyPr/>
                    <a:lstStyle/>
                    <a:p>
                      <a:r>
                        <a:t>SGLasso-SVM_MCODE_ALL</a:t>
                      </a:r>
                    </a:p>
                  </a:txBody>
                  <a:tcPr/>
                </a:tc>
                <a:tc>
                  <a:txBody>
                    <a:bodyPr/>
                    <a:lstStyle/>
                    <a:p>
                      <a:r>
                        <a:t>GO:0071174|mitotic spindle checkpoint signaling|-9.1;GO:0071173|spindle assembly checkpoint signaling|-9.1;GO:0007094|mitotic spindle assembly checkpoint signaling|-9.1</a:t>
                      </a:r>
                    </a:p>
                  </a:txBody>
                  <a:tcPr/>
                </a:tc>
              </a:tr>
              <a:tr h="1280160">
                <a:tc>
                  <a:txBody>
                    <a:bodyPr/>
                    <a:lstStyle/>
                    <a:p>
                      <a:r>
                        <a:t>SGLasso-SVM_SUB1_MCODE_1</a:t>
                      </a:r>
                    </a:p>
                  </a:txBody>
                  <a:tcPr/>
                </a:tc>
                <a:tc>
                  <a:txBody>
                    <a:bodyPr/>
                    <a:lstStyle/>
                    <a:p>
                      <a:r>
                        <a:t>GO:0007094|mitotic spindle assembly checkpoint signaling|-9.1;GO:0071174|mitotic spindle checkpoint signaling|-9.1;GO:0071173|spindle assembly checkpoint signaling|-9.1</a:t>
                      </a:r>
                    </a:p>
                  </a:txBody>
                  <a:tcPr/>
                </a:tc>
              </a:tr>
            </a:tbl>
          </a:graphicData>
        </a:graphic>
      </p:graphicFrame>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PPI MCODE Components</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sp>
        <p:nvSpPr>
          <p:cNvPr id="3" name="TextBox 2"/>
          <p:cNvSpPr txBox="1"/>
          <p:nvPr/>
        </p:nvSpPr>
        <p:spPr>
          <a:xfrm>
            <a:off x="2278375" y="1291130"/>
            <a:ext cx="7758754" cy="400110"/>
          </a:xfrm>
          <a:prstGeom prst="rect">
            <a:avLst/>
          </a:prstGeom>
          <a:noFill/>
        </p:spPr>
        <p:txBody>
          <a:bodyPr wrap="square" rtlCol="0">
            <a:spAutoFit/>
          </a:bodyPr>
          <a:lstStyle/>
          <a:p>
            <a:r>
              <a:t>Gene List: SGLasso-SVM</a:t>
            </a:r>
          </a:p>
        </p:txBody>
      </p:sp>
      <p:pic>
        <p:nvPicPr>
          <p:cNvPr id="4" name="Picture 3" descr="SGLasso-SVM_MCODE_ALL_PPIColorByCluster.png"/>
          <p:cNvPicPr>
            <a:picLocks noChangeAspect="1"/>
          </p:cNvPicPr>
          <p:nvPr/>
        </p:nvPicPr>
        <p:blipFill>
          <a:blip r:embed="rId2"/>
          <a:stretch>
            <a:fillRect/>
          </a:stretch>
        </p:blipFill>
        <p:spPr>
          <a:xfrm>
            <a:off x="2962290" y="1665465"/>
            <a:ext cx="6267115" cy="5120640"/>
          </a:xfrm>
          <a:prstGeom prst="rect">
            <a:avLst/>
          </a:prstGeom>
        </p:spPr>
      </p:pic>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3" name="TextBox 2"/>
          <p:cNvSpPr txBox="1"/>
          <p:nvPr/>
        </p:nvSpPr>
        <p:spPr>
          <a:xfrm>
            <a:off x="2278375" y="1291130"/>
            <a:ext cx="7758754" cy="400110"/>
          </a:xfrm>
          <a:prstGeom prst="rect">
            <a:avLst/>
          </a:prstGeom>
          <a:noFill/>
        </p:spPr>
        <p:txBody>
          <a:bodyPr wrap="square" rtlCol="0">
            <a:spAutoFit/>
          </a:bodyPr>
          <a:lstStyle/>
          <a:p>
            <a:r>
              <a:t>Gene List: SGLasso-SVM</a:t>
            </a:r>
          </a:p>
        </p:txBody>
      </p:sp>
      <p:sp>
        <p:nvSpPr>
          <p:cNvPr id="5" name="Title 4"/>
          <p:cNvSpPr>
            <a:spLocks noGrp="1"/>
          </p:cNvSpPr>
          <p:nvPr>
            <p:ph type="title" idx="4294967295"/>
          </p:nvPr>
        </p:nvSpPr>
        <p:spPr>
          <a:xfrm>
            <a:off x="1524001" y="374650"/>
            <a:ext cx="8236919"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Protein-protein</a:t>
            </a:r>
            <a:r>
              <a:rPr lang="en-US" b="1" dirty="0" smtClean="0">
                <a:ln w="3175" cap="rnd">
                  <a:solidFill>
                    <a:schemeClr val="accent1">
                      <a:lumMod val="20000"/>
                      <a:lumOff val="80000"/>
                    </a:schemeClr>
                  </a:solidFill>
                  <a:round/>
                </a:ln>
              </a:rPr>
              <a:t> Interaction Network</a:t>
            </a:r>
            <a:endParaRPr lang="en-US" dirty="0"/>
          </a:p>
        </p:txBody>
      </p:sp>
      <p:pic>
        <p:nvPicPr>
          <p:cNvPr id="6" name="Picture 5" descr="SGLasso-SVM_PPIColorByCluster.png"/>
          <p:cNvPicPr>
            <a:picLocks noChangeAspect="1"/>
          </p:cNvPicPr>
          <p:nvPr/>
        </p:nvPicPr>
        <p:blipFill>
          <a:blip r:embed="rId2"/>
          <a:stretch>
            <a:fillRect/>
          </a:stretch>
        </p:blipFill>
        <p:spPr>
          <a:xfrm>
            <a:off x="1293911" y="1665465"/>
            <a:ext cx="9603873" cy="5120640"/>
          </a:xfrm>
          <a:prstGeom prst="rect">
            <a:avLst/>
          </a:prstGeom>
        </p:spPr>
      </p:pic>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Biological Interpretation</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PPI Network &amp; MCODE Components</a:t>
            </a:r>
          </a:p>
        </p:txBody>
      </p:sp>
      <p:sp>
        <p:nvSpPr>
          <p:cNvPr id="3" name="TextBox 2"/>
          <p:cNvSpPr txBox="1"/>
          <p:nvPr/>
        </p:nvSpPr>
        <p:spPr>
          <a:xfrm>
            <a:off x="2278375" y="1291130"/>
            <a:ext cx="7758754" cy="400110"/>
          </a:xfrm>
          <a:prstGeom prst="rect">
            <a:avLst/>
          </a:prstGeom>
          <a:noFill/>
        </p:spPr>
        <p:txBody>
          <a:bodyPr wrap="square" rtlCol="0">
            <a:spAutoFit/>
          </a:bodyPr>
          <a:lstStyle/>
          <a:p>
            <a:r>
              <a:t>Gene List: SCAD-SVM</a:t>
            </a:r>
          </a:p>
        </p:txBody>
      </p:sp>
      <p:graphicFrame>
        <p:nvGraphicFramePr>
          <p:cNvPr id="4" name="Table 3"/>
          <p:cNvGraphicFramePr>
            <a:graphicFrameLocks noGrp="1"/>
          </p:cNvGraphicFramePr>
          <p:nvPr/>
        </p:nvGraphicFramePr>
        <p:xfrm>
          <a:off x="640080" y="1665465"/>
          <a:ext cx="10911535" cy="2738120"/>
        </p:xfrm>
        <a:graphic>
          <a:graphicData uri="http://schemas.openxmlformats.org/drawingml/2006/table">
            <a:tbl>
              <a:tblPr firstRow="1" bandRow="1">
                <a:tableStyleId>{5C22544A-7EE6-4342-B048-85BDC9FD1C3A}</a:tableStyleId>
              </a:tblPr>
              <a:tblGrid>
                <a:gridCol w="1097280"/>
                <a:gridCol w="9814255"/>
              </a:tblGrid>
              <a:tr h="177800">
                <a:tc>
                  <a:txBody>
                    <a:bodyPr/>
                    <a:lstStyle/>
                    <a:p>
                      <a:r>
                        <a:t>Network</a:t>
                      </a:r>
                    </a:p>
                  </a:txBody>
                  <a:tcPr/>
                </a:tc>
                <a:tc>
                  <a:txBody>
                    <a:bodyPr/>
                    <a:lstStyle/>
                    <a:p>
                      <a:r>
                        <a:t>Annotation</a:t>
                      </a:r>
                    </a:p>
                  </a:txBody>
                  <a:tcPr/>
                </a:tc>
              </a:tr>
              <a:tr h="2560320">
                <a:tc>
                  <a:txBody>
                    <a:bodyPr/>
                    <a:lstStyle/>
                    <a:p>
                      <a:r>
                        <a:t>SCAD-SVM</a:t>
                      </a:r>
                    </a:p>
                  </a:txBody>
                  <a:tcPr/>
                </a:tc>
                <a:tc>
                  <a:txBody>
                    <a:bodyPr/>
                    <a:lstStyle/>
                    <a:p>
                      <a:r>
                        <a:t>R-HSA-388396|GPCR downstream signalling|-4.4;R-HSA-372790|Signaling by GPCR|-4.3</a:t>
                      </a:r>
                    </a:p>
                  </a:txBody>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Gene Overlap Analysis</a:t>
            </a:r>
            <a:endParaRPr lang="en-US"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pic>
        <p:nvPicPr>
          <p:cNvPr id="3" name="Picture 2" descr="CircosOverlapByGene.png"/>
          <p:cNvPicPr>
            <a:picLocks noChangeAspect="1"/>
          </p:cNvPicPr>
          <p:nvPr/>
        </p:nvPicPr>
        <p:blipFill>
          <a:blip r:embed="rId3"/>
          <a:stretch>
            <a:fillRect/>
          </a:stretch>
        </p:blipFill>
        <p:spPr>
          <a:xfrm>
            <a:off x="3535527" y="1665465"/>
            <a:ext cx="5120640" cy="5120640"/>
          </a:xfrm>
          <a:prstGeom prst="rect">
            <a:avLst/>
          </a:prstGeom>
        </p:spPr>
      </p:pic>
    </p:spTree>
    <p:extLst>
      <p:ext uri="{BB962C8B-B14F-4D97-AF65-F5344CB8AC3E}">
        <p14:creationId xmlns:p14="http://schemas.microsoft.com/office/powerpoint/2010/main" val="30452407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PPI MCODE Components</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sp>
        <p:nvSpPr>
          <p:cNvPr id="3" name="TextBox 2"/>
          <p:cNvSpPr txBox="1"/>
          <p:nvPr/>
        </p:nvSpPr>
        <p:spPr>
          <a:xfrm>
            <a:off x="2278375" y="1291130"/>
            <a:ext cx="7758754" cy="400110"/>
          </a:xfrm>
          <a:prstGeom prst="rect">
            <a:avLst/>
          </a:prstGeom>
          <a:noFill/>
        </p:spPr>
        <p:txBody>
          <a:bodyPr wrap="square" rtlCol="0">
            <a:spAutoFit/>
          </a:bodyPr>
          <a:lstStyle/>
          <a:p>
            <a:r>
              <a:rPr lang="en-US" sz="2000" b="1" dirty="0">
                <a:solidFill>
                  <a:schemeClr val="tx2"/>
                </a:solidFill>
                <a:latin typeface="Arial" panose="020B0604020202020204" pitchFamily="34" charset="0"/>
                <a:cs typeface="Arial" panose="020B0604020202020204" pitchFamily="34" charset="0"/>
              </a:rPr>
              <a:t>Gene List:</a:t>
            </a:r>
            <a:endParaRPr lang="en-US" sz="2000" b="1" dirty="0">
              <a:solidFill>
                <a:srgbClr val="C00000"/>
              </a:solidFill>
              <a:latin typeface="Arial" panose="020B0604020202020204" pitchFamily="34" charset="0"/>
              <a:cs typeface="Arial" panose="020B0604020202020204" pitchFamily="34" charset="0"/>
            </a:endParaR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3" name="TextBox 2"/>
          <p:cNvSpPr txBox="1"/>
          <p:nvPr/>
        </p:nvSpPr>
        <p:spPr>
          <a:xfrm>
            <a:off x="2278375" y="1291130"/>
            <a:ext cx="7758754" cy="400110"/>
          </a:xfrm>
          <a:prstGeom prst="rect">
            <a:avLst/>
          </a:prstGeom>
          <a:noFill/>
        </p:spPr>
        <p:txBody>
          <a:bodyPr wrap="square" rtlCol="0">
            <a:spAutoFit/>
          </a:bodyPr>
          <a:lstStyle/>
          <a:p>
            <a:r>
              <a:t>Gene List: SCAD-SVM</a:t>
            </a:r>
          </a:p>
        </p:txBody>
      </p:sp>
      <p:sp>
        <p:nvSpPr>
          <p:cNvPr id="5" name="Title 4"/>
          <p:cNvSpPr>
            <a:spLocks noGrp="1"/>
          </p:cNvSpPr>
          <p:nvPr>
            <p:ph type="title" idx="4294967295"/>
          </p:nvPr>
        </p:nvSpPr>
        <p:spPr>
          <a:xfrm>
            <a:off x="1524001" y="374650"/>
            <a:ext cx="8236919"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Protein-protein</a:t>
            </a:r>
            <a:r>
              <a:rPr lang="en-US" b="1" dirty="0" smtClean="0">
                <a:ln w="3175" cap="rnd">
                  <a:solidFill>
                    <a:schemeClr val="accent1">
                      <a:lumMod val="20000"/>
                      <a:lumOff val="80000"/>
                    </a:schemeClr>
                  </a:solidFill>
                  <a:round/>
                </a:ln>
              </a:rPr>
              <a:t> Interaction Network</a:t>
            </a:r>
            <a:endParaRPr lang="en-US" dirty="0"/>
          </a:p>
        </p:txBody>
      </p:sp>
      <p:pic>
        <p:nvPicPr>
          <p:cNvPr id="6" name="Picture 5" descr="SCAD-SVM_PPIColorByCluster.png"/>
          <p:cNvPicPr>
            <a:picLocks noChangeAspect="1"/>
          </p:cNvPicPr>
          <p:nvPr/>
        </p:nvPicPr>
        <p:blipFill>
          <a:blip r:embed="rId2"/>
          <a:stretch>
            <a:fillRect/>
          </a:stretch>
        </p:blipFill>
        <p:spPr>
          <a:xfrm>
            <a:off x="3360134" y="1665465"/>
            <a:ext cx="5471427" cy="5120640"/>
          </a:xfrm>
          <a:prstGeom prst="rect">
            <a:avLst/>
          </a:prstGeom>
        </p:spPr>
      </p:pic>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Biological Interpretation</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PPI Network &amp; MCODE Components</a:t>
            </a:r>
          </a:p>
        </p:txBody>
      </p:sp>
      <p:sp>
        <p:nvSpPr>
          <p:cNvPr id="3" name="TextBox 2"/>
          <p:cNvSpPr txBox="1"/>
          <p:nvPr/>
        </p:nvSpPr>
        <p:spPr>
          <a:xfrm>
            <a:off x="2278375" y="1291130"/>
            <a:ext cx="7758754" cy="400110"/>
          </a:xfrm>
          <a:prstGeom prst="rect">
            <a:avLst/>
          </a:prstGeom>
          <a:noFill/>
        </p:spPr>
        <p:txBody>
          <a:bodyPr wrap="square" rtlCol="0">
            <a:spAutoFit/>
          </a:bodyPr>
          <a:lstStyle/>
          <a:p>
            <a:r>
              <a:rPr lang="en-US" sz="2000" b="1" dirty="0">
                <a:solidFill>
                  <a:schemeClr val="tx2"/>
                </a:solidFill>
                <a:latin typeface="Arial" panose="020B0604020202020204" pitchFamily="34" charset="0"/>
                <a:cs typeface="Arial" panose="020B0604020202020204" pitchFamily="34" charset="0"/>
              </a:rPr>
              <a:t>Gene List:</a:t>
            </a:r>
            <a:endParaRPr lang="en-US" sz="2000" b="1" dirty="0">
              <a:solidFill>
                <a:srgbClr val="C00000"/>
              </a:solidFill>
              <a:latin typeface="Arial" panose="020B0604020202020204" pitchFamily="34" charset="0"/>
              <a:cs typeface="Arial" panose="020B0604020202020204" pitchFamily="34" charset="0"/>
            </a:endParaR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PPI MCODE Components</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sp>
        <p:nvSpPr>
          <p:cNvPr id="3" name="TextBox 2"/>
          <p:cNvSpPr txBox="1"/>
          <p:nvPr/>
        </p:nvSpPr>
        <p:spPr>
          <a:xfrm>
            <a:off x="2278375" y="1291130"/>
            <a:ext cx="7758754" cy="400110"/>
          </a:xfrm>
          <a:prstGeom prst="rect">
            <a:avLst/>
          </a:prstGeom>
          <a:noFill/>
        </p:spPr>
        <p:txBody>
          <a:bodyPr wrap="square" rtlCol="0">
            <a:spAutoFit/>
          </a:bodyPr>
          <a:lstStyle/>
          <a:p>
            <a:r>
              <a:rPr lang="en-US" sz="2000" b="1" dirty="0">
                <a:solidFill>
                  <a:schemeClr val="tx2"/>
                </a:solidFill>
                <a:latin typeface="Arial" panose="020B0604020202020204" pitchFamily="34" charset="0"/>
                <a:cs typeface="Arial" panose="020B0604020202020204" pitchFamily="34" charset="0"/>
              </a:rPr>
              <a:t>Gene List:</a:t>
            </a:r>
            <a:endParaRPr lang="en-US" sz="2000" b="1" dirty="0">
              <a:solidFill>
                <a:srgbClr val="C00000"/>
              </a:solidFill>
              <a:latin typeface="Arial" panose="020B0604020202020204" pitchFamily="34" charset="0"/>
              <a:cs typeface="Arial" panose="020B0604020202020204" pitchFamily="34" charset="0"/>
            </a:endParaR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3" name="TextBox 2"/>
          <p:cNvSpPr txBox="1"/>
          <p:nvPr/>
        </p:nvSpPr>
        <p:spPr>
          <a:xfrm>
            <a:off x="2278375" y="1291130"/>
            <a:ext cx="7758754" cy="400110"/>
          </a:xfrm>
          <a:prstGeom prst="rect">
            <a:avLst/>
          </a:prstGeom>
          <a:noFill/>
        </p:spPr>
        <p:txBody>
          <a:bodyPr wrap="square" rtlCol="0">
            <a:spAutoFit/>
          </a:bodyPr>
          <a:lstStyle/>
          <a:p>
            <a:r>
              <a:t>Gene List: L2SCAD-SVM</a:t>
            </a:r>
          </a:p>
        </p:txBody>
      </p:sp>
      <p:sp>
        <p:nvSpPr>
          <p:cNvPr id="5" name="Title 4"/>
          <p:cNvSpPr>
            <a:spLocks noGrp="1"/>
          </p:cNvSpPr>
          <p:nvPr>
            <p:ph type="title" idx="4294967295"/>
          </p:nvPr>
        </p:nvSpPr>
        <p:spPr>
          <a:xfrm>
            <a:off x="1524001" y="374650"/>
            <a:ext cx="8236919"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Protein-protein</a:t>
            </a:r>
            <a:r>
              <a:rPr lang="en-US" b="1" dirty="0" smtClean="0">
                <a:ln w="3175" cap="rnd">
                  <a:solidFill>
                    <a:schemeClr val="accent1">
                      <a:lumMod val="20000"/>
                      <a:lumOff val="80000"/>
                    </a:schemeClr>
                  </a:solidFill>
                  <a:round/>
                </a:ln>
              </a:rPr>
              <a:t> Interaction Network</a:t>
            </a:r>
            <a:endParaRPr lang="en-US" dirty="0"/>
          </a:p>
        </p:txBody>
      </p:sp>
      <p:pic>
        <p:nvPicPr>
          <p:cNvPr id="6" name="Picture 5" descr="L2SCAD-SVM_PPIColorByCluster.png"/>
          <p:cNvPicPr>
            <a:picLocks noChangeAspect="1"/>
          </p:cNvPicPr>
          <p:nvPr/>
        </p:nvPicPr>
        <p:blipFill>
          <a:blip r:embed="rId2"/>
          <a:stretch>
            <a:fillRect/>
          </a:stretch>
        </p:blipFill>
        <p:spPr>
          <a:xfrm>
            <a:off x="5375022" y="1665465"/>
            <a:ext cx="1441650" cy="5120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Membership Analysis</a:t>
            </a:r>
            <a:endParaRPr lang="en-US"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sp>
        <p:nvSpPr>
          <p:cNvPr id="4" name="TextBox 3"/>
          <p:cNvSpPr txBox="1"/>
          <p:nvPr/>
        </p:nvSpPr>
        <p:spPr>
          <a:xfrm>
            <a:off x="2278375" y="1291130"/>
            <a:ext cx="7758754" cy="400110"/>
          </a:xfrm>
          <a:prstGeom prst="rect">
            <a:avLst/>
          </a:prstGeom>
          <a:noFill/>
        </p:spPr>
        <p:txBody>
          <a:bodyPr wrap="square" rtlCol="0">
            <a:spAutoFit/>
          </a:bodyPr>
          <a:lstStyle/>
          <a:p>
            <a:r>
              <a:rPr lang="en-US" sz="2000" b="1" dirty="0">
                <a:solidFill>
                  <a:schemeClr val="tx2"/>
                </a:solidFill>
                <a:latin typeface="Arial" panose="020B0604020202020204" pitchFamily="34" charset="0"/>
                <a:cs typeface="Arial" panose="020B0604020202020204" pitchFamily="34" charset="0"/>
              </a:rPr>
              <a:t/>
            </a:r>
            <a:r>
              <a:rPr lang="en-US" sz="2000" b="1" dirty="0" err="1">
                <a:solidFill>
                  <a:srgbClr val="C00000"/>
                </a:solidFill>
                <a:latin typeface="Arial" panose="020B0604020202020204" pitchFamily="34" charset="0"/>
                <a:cs typeface="Arial" panose="020B0604020202020204" pitchFamily="34" charset="0"/>
              </a:rPr>
              <a:t/>
            </a:r>
            <a:endParaRPr lang="en-US" sz="2000" b="1" dirty="0">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496521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Gene Overlap Analysis</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Expanded via Shared Enriched Ontologies</a:t>
            </a:r>
          </a:p>
        </p:txBody>
      </p:sp>
      <p:pic>
        <p:nvPicPr>
          <p:cNvPr id="3" name="Picture 2" descr="CircosOverlapByGO.png"/>
          <p:cNvPicPr>
            <a:picLocks noChangeAspect="1"/>
          </p:cNvPicPr>
          <p:nvPr/>
        </p:nvPicPr>
        <p:blipFill>
          <a:blip r:embed="rId3"/>
          <a:stretch>
            <a:fillRect/>
          </a:stretch>
        </p:blipFill>
        <p:spPr>
          <a:xfrm>
            <a:off x="3535527" y="1665465"/>
            <a:ext cx="5120640" cy="5120640"/>
          </a:xfrm>
          <a:prstGeom prst="rect">
            <a:avLst/>
          </a:prstGeom>
        </p:spPr>
      </p:pic>
    </p:spTree>
    <p:extLst>
      <p:ext uri="{BB962C8B-B14F-4D97-AF65-F5344CB8AC3E}">
        <p14:creationId xmlns:p14="http://schemas.microsoft.com/office/powerpoint/2010/main" val="6932698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Enriched Ontology Clusters</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Across Studies</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pic>
        <p:nvPicPr>
          <p:cNvPr id="3" name="Picture 2" descr="HeatmapSelectedGO.png"/>
          <p:cNvPicPr>
            <a:picLocks noChangeAspect="1"/>
          </p:cNvPicPr>
          <p:nvPr/>
        </p:nvPicPr>
        <p:blipFill>
          <a:blip r:embed="rId3"/>
          <a:stretch>
            <a:fillRect/>
          </a:stretch>
        </p:blipFill>
        <p:spPr>
          <a:xfrm>
            <a:off x="1920887" y="1665465"/>
            <a:ext cx="8349920" cy="5120640"/>
          </a:xfrm>
          <a:prstGeom prst="rect">
            <a:avLst/>
          </a:prstGeom>
        </p:spPr>
      </p:pic>
    </p:spTree>
    <p:extLst>
      <p:ext uri="{BB962C8B-B14F-4D97-AF65-F5344CB8AC3E}">
        <p14:creationId xmlns:p14="http://schemas.microsoft.com/office/powerpoint/2010/main" val="3330464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Enriched Ontology Clusters</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Colored </a:t>
            </a: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by </a:t>
            </a:r>
            <a:r>
              <a:rPr lang="en-US" sz="24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Cluster </a:t>
            </a: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ID</a:t>
            </a:r>
          </a:p>
        </p:txBody>
      </p:sp>
      <p:pic>
        <p:nvPicPr>
          <p:cNvPr id="3" name="Picture 2" descr="ColorByCluster.png"/>
          <p:cNvPicPr>
            <a:picLocks noChangeAspect="1"/>
          </p:cNvPicPr>
          <p:nvPr/>
        </p:nvPicPr>
        <p:blipFill>
          <a:blip r:embed="rId3"/>
          <a:stretch>
            <a:fillRect/>
          </a:stretch>
        </p:blipFill>
        <p:spPr>
          <a:xfrm>
            <a:off x="3449970" y="1665465"/>
            <a:ext cx="5291755" cy="5120640"/>
          </a:xfrm>
          <a:prstGeom prst="rect">
            <a:avLst/>
          </a:prstGeom>
        </p:spPr>
      </p:pic>
    </p:spTree>
    <p:extLst>
      <p:ext uri="{BB962C8B-B14F-4D97-AF65-F5344CB8AC3E}">
        <p14:creationId xmlns:p14="http://schemas.microsoft.com/office/powerpoint/2010/main" val="614239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Enriched Ontology Clusters</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Colored </a:t>
            </a: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by </a:t>
            </a:r>
            <a:r>
              <a:rPr lang="en-US" sz="24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p-Value</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pic>
        <p:nvPicPr>
          <p:cNvPr id="3" name="Picture 2" descr="ColorByPValue.png"/>
          <p:cNvPicPr>
            <a:picLocks noChangeAspect="1"/>
          </p:cNvPicPr>
          <p:nvPr/>
        </p:nvPicPr>
        <p:blipFill>
          <a:blip r:embed="rId3"/>
          <a:stretch>
            <a:fillRect/>
          </a:stretch>
        </p:blipFill>
        <p:spPr>
          <a:xfrm>
            <a:off x="3676698" y="1665465"/>
            <a:ext cx="4838298" cy="5120640"/>
          </a:xfrm>
          <a:prstGeom prst="rect">
            <a:avLst/>
          </a:prstGeom>
        </p:spPr>
      </p:pic>
    </p:spTree>
    <p:extLst>
      <p:ext uri="{BB962C8B-B14F-4D97-AF65-F5344CB8AC3E}">
        <p14:creationId xmlns:p14="http://schemas.microsoft.com/office/powerpoint/2010/main" val="34903789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0" y="374650"/>
            <a:ext cx="8229600" cy="458788"/>
          </a:xfrm>
        </p:spPr>
        <p:txBody>
          <a:bodyPr>
            <a:normAutofit fontScale="90000"/>
          </a:bodyPr>
          <a:lstStyle/>
          <a:p>
            <a:pPr algn="l"/>
            <a: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Enriched Ontology Clusters</a:t>
            </a:r>
            <a:br>
              <a:rPr lang="en-US"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br>
            <a:r>
              <a:rPr lang="en-US" sz="24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Pied </a:t>
            </a:r>
            <a:r>
              <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rPr>
              <a:t>by </a:t>
            </a:r>
            <a:r>
              <a:rPr lang="en-US" sz="2400" b="1" dirty="0" smtClean="0">
                <a:ln w="3175" cap="rnd">
                  <a:solidFill>
                    <a:schemeClr val="accent1">
                      <a:lumMod val="20000"/>
                      <a:lumOff val="80000"/>
                    </a:schemeClr>
                  </a:solidFill>
                  <a:round/>
                </a:ln>
                <a:latin typeface="Arial" panose="020B0604020202020204" pitchFamily="34" charset="0"/>
                <a:cs typeface="Arial" panose="020B0604020202020204" pitchFamily="34" charset="0"/>
              </a:rPr>
              <a:t>Gene Counts Across Studies</a:t>
            </a:r>
            <a:endParaRPr lang="en-US" sz="2400" b="1" dirty="0">
              <a:ln w="3175" cap="rnd">
                <a:solidFill>
                  <a:schemeClr val="accent1">
                    <a:lumMod val="20000"/>
                    <a:lumOff val="80000"/>
                  </a:schemeClr>
                </a:solidFill>
                <a:round/>
              </a:ln>
              <a:latin typeface="Arial" panose="020B0604020202020204" pitchFamily="34" charset="0"/>
              <a:cs typeface="Arial" panose="020B0604020202020204" pitchFamily="34" charset="0"/>
            </a:endParaRPr>
          </a:p>
        </p:txBody>
      </p:sp>
      <p:pic>
        <p:nvPicPr>
          <p:cNvPr id="3" name="Picture 2" descr="ColorByCounts.png"/>
          <p:cNvPicPr>
            <a:picLocks noChangeAspect="1"/>
          </p:cNvPicPr>
          <p:nvPr/>
        </p:nvPicPr>
        <p:blipFill>
          <a:blip r:embed="rId3"/>
          <a:stretch>
            <a:fillRect/>
          </a:stretch>
        </p:blipFill>
        <p:spPr>
          <a:xfrm>
            <a:off x="3676698" y="1665465"/>
            <a:ext cx="4838298" cy="5120640"/>
          </a:xfrm>
          <a:prstGeom prst="rect">
            <a:avLst/>
          </a:prstGeom>
        </p:spPr>
      </p:pic>
    </p:spTree>
    <p:extLst>
      <p:ext uri="{BB962C8B-B14F-4D97-AF65-F5344CB8AC3E}">
        <p14:creationId xmlns:p14="http://schemas.microsoft.com/office/powerpoint/2010/main" val="29458083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1766</TotalTime>
  <Words>1993</Words>
  <Application>Microsoft Office PowerPoint</Application>
  <PresentationFormat>Widescreen</PresentationFormat>
  <Paragraphs>123</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宋体</vt:lpstr>
      <vt:lpstr>Arial</vt:lpstr>
      <vt:lpstr>Calibri</vt:lpstr>
      <vt:lpstr>Office Theme</vt:lpstr>
      <vt:lpstr>PowerPoint Presentation</vt:lpstr>
      <vt:lpstr>Gene List Summary</vt:lpstr>
      <vt:lpstr>Gene Overlap Analysis</vt:lpstr>
      <vt:lpstr>Membership Analysis</vt:lpstr>
      <vt:lpstr>Gene Overlap Analysis Expanded via Shared Enriched Ontologies</vt:lpstr>
      <vt:lpstr>Enriched Ontology Clusters Across Studies</vt:lpstr>
      <vt:lpstr>Enriched Ontology Clusters Colored by Cluster ID</vt:lpstr>
      <vt:lpstr>Enriched Ontology Clusters Colored by p-Value</vt:lpstr>
      <vt:lpstr>Enriched Ontology Clusters Pied by Gene Counts Across Studies</vt:lpstr>
      <vt:lpstr>Protein-protein Interaction Network</vt:lpstr>
      <vt:lpstr>PPI MCODE Components</vt:lpstr>
      <vt:lpstr>Biological Interpretation PPI Network &amp; MCODE Components</vt:lpstr>
      <vt:lpstr>PPI Network for Lists Merged Pied by Gene Origin in Studies </vt:lpstr>
      <vt:lpstr>PPI Network for Lists Merged Colored by MCODE ID</vt:lpstr>
      <vt:lpstr>PowerPoint Presentation</vt:lpstr>
      <vt:lpstr>MCODE for Lists Merged Pied by Gene Origin in Studies</vt:lpstr>
      <vt:lpstr>Biological Interpretation MCODE Components for Lists Merged</vt:lpstr>
      <vt:lpstr>Evidence Weighting by Machine Learning Approach</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Julian</dc:creator>
  <cp:lastModifiedBy>Zhou, Yingyao</cp:lastModifiedBy>
  <cp:revision>87</cp:revision>
  <dcterms:created xsi:type="dcterms:W3CDTF">2013-08-21T19:17:07Z</dcterms:created>
  <dcterms:modified xsi:type="dcterms:W3CDTF">2021-12-03T05:56:47Z</dcterms:modified>
</cp:coreProperties>
</file>

<file path=docProps/thumbnail.jpeg>
</file>